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76" r:id="rId3"/>
    <p:sldId id="277" r:id="rId4"/>
    <p:sldId id="284" r:id="rId5"/>
    <p:sldId id="312" r:id="rId6"/>
    <p:sldId id="311" r:id="rId7"/>
    <p:sldId id="285" r:id="rId8"/>
    <p:sldId id="309" r:id="rId9"/>
    <p:sldId id="313" r:id="rId10"/>
    <p:sldId id="286" r:id="rId11"/>
    <p:sldId id="304" r:id="rId12"/>
    <p:sldId id="301" r:id="rId13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ина Запрягаева" initials="" lastIdx="1" clrIdx="0"/>
  <p:cmAuthor id="1" name="Александр Шевченко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F24"/>
    <a:srgbClr val="FF8181"/>
    <a:srgbClr val="767171"/>
    <a:srgbClr val="EF8184"/>
    <a:srgbClr val="F2F2F2"/>
    <a:srgbClr val="FFFFFF"/>
    <a:srgbClr val="D60000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FF-43CD-B47E-AE845CA13C45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FF-43CD-B47E-AE845CA13C45}"/>
              </c:ext>
            </c:extLst>
          </c:dPt>
          <c:cat>
            <c:strRef>
              <c:f>Лист1!$E$4:$E$5</c:f>
              <c:strCache>
                <c:ptCount val="2"/>
                <c:pt idx="0">
                  <c:v>Уменьшение ассортимента на 5-10 и более %</c:v>
                </c:pt>
                <c:pt idx="1">
                  <c:v>Рост ассортимена на более чем 5%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F-43CD-B47E-AE845CA13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5D8362-943B-478A-B201-36658B998113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271D20-AFC4-4DCF-818F-77BD02D9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A8C1-860B-4F99-BF5B-A0D037D8A75D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853F-BE10-4389-9EE3-827DA7B99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380F-DF46-498C-8B2C-82B2B5545CB8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C91E-CD75-442F-B1AC-4B3E9414A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3983-7679-47D7-858F-061DB396DFA7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6D45-F28D-4E38-9712-8DC9AD6FA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3499-06D0-462F-89AA-314746B1FB08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631-964D-4AF3-8698-6E4A9BB48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7106-B801-4265-A81F-2022BA430232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A9CD-3671-44F2-A15D-B2D87B083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126F-923D-43A0-BA27-CC198F361AAD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F235-B785-4896-ADE9-412393B24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4AAD-D3F8-4982-8131-A12E58578DDD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B30D-91CB-49F4-A782-2D660D5E3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1220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4"/>
          <p:cNvSpPr/>
          <p:nvPr userDrawn="1"/>
        </p:nvSpPr>
        <p:spPr>
          <a:xfrm>
            <a:off x="9218613" y="0"/>
            <a:ext cx="2973387" cy="1612900"/>
          </a:xfrm>
          <a:custGeom>
            <a:avLst/>
            <a:gdLst>
              <a:gd name="connsiteX0" fmla="*/ 0 w 4313238"/>
              <a:gd name="connsiteY0" fmla="*/ 0 h 2339862"/>
              <a:gd name="connsiteX1" fmla="*/ 335397 w 4313238"/>
              <a:gd name="connsiteY1" fmla="*/ 0 h 2339862"/>
              <a:gd name="connsiteX2" fmla="*/ 649837 w 4313238"/>
              <a:gd name="connsiteY2" fmla="*/ 0 h 2339862"/>
              <a:gd name="connsiteX3" fmla="*/ 943999 w 4313238"/>
              <a:gd name="connsiteY3" fmla="*/ 0 h 2339862"/>
              <a:gd name="connsiteX4" fmla="*/ 1218557 w 4313238"/>
              <a:gd name="connsiteY4" fmla="*/ 0 h 2339862"/>
              <a:gd name="connsiteX5" fmla="*/ 1474189 w 4313238"/>
              <a:gd name="connsiteY5" fmla="*/ 0 h 2339862"/>
              <a:gd name="connsiteX6" fmla="*/ 1711568 w 4313238"/>
              <a:gd name="connsiteY6" fmla="*/ 0 h 2339862"/>
              <a:gd name="connsiteX7" fmla="*/ 1931373 w 4313238"/>
              <a:gd name="connsiteY7" fmla="*/ 0 h 2339862"/>
              <a:gd name="connsiteX8" fmla="*/ 2134278 w 4313238"/>
              <a:gd name="connsiteY8" fmla="*/ 0 h 2339862"/>
              <a:gd name="connsiteX9" fmla="*/ 2320960 w 4313238"/>
              <a:gd name="connsiteY9" fmla="*/ 0 h 2339862"/>
              <a:gd name="connsiteX10" fmla="*/ 2492094 w 4313238"/>
              <a:gd name="connsiteY10" fmla="*/ 0 h 2339862"/>
              <a:gd name="connsiteX11" fmla="*/ 2790424 w 4313238"/>
              <a:gd name="connsiteY11" fmla="*/ 0 h 2339862"/>
              <a:gd name="connsiteX12" fmla="*/ 3034677 w 4313238"/>
              <a:gd name="connsiteY12" fmla="*/ 0 h 2339862"/>
              <a:gd name="connsiteX13" fmla="*/ 3230259 w 4313238"/>
              <a:gd name="connsiteY13" fmla="*/ 0 h 2339862"/>
              <a:gd name="connsiteX14" fmla="*/ 3382578 w 4313238"/>
              <a:gd name="connsiteY14" fmla="*/ 0 h 2339862"/>
              <a:gd name="connsiteX15" fmla="*/ 3497043 w 4313238"/>
              <a:gd name="connsiteY15" fmla="*/ 0 h 2339862"/>
              <a:gd name="connsiteX16" fmla="*/ 3579062 w 4313238"/>
              <a:gd name="connsiteY16" fmla="*/ 0 h 2339862"/>
              <a:gd name="connsiteX17" fmla="*/ 3634041 w 4313238"/>
              <a:gd name="connsiteY17" fmla="*/ 0 h 2339862"/>
              <a:gd name="connsiteX18" fmla="*/ 3667389 w 4313238"/>
              <a:gd name="connsiteY18" fmla="*/ 0 h 2339862"/>
              <a:gd name="connsiteX19" fmla="*/ 3684514 w 4313238"/>
              <a:gd name="connsiteY19" fmla="*/ 0 h 2339862"/>
              <a:gd name="connsiteX20" fmla="*/ 3691724 w 4313238"/>
              <a:gd name="connsiteY20" fmla="*/ 0 h 2339862"/>
              <a:gd name="connsiteX21" fmla="*/ 4235269 w 4313238"/>
              <a:gd name="connsiteY21" fmla="*/ 612891 h 2339862"/>
              <a:gd name="connsiteX22" fmla="*/ 4313238 w 4313238"/>
              <a:gd name="connsiteY22" fmla="*/ 681803 h 2339862"/>
              <a:gd name="connsiteX23" fmla="*/ 4313238 w 4313238"/>
              <a:gd name="connsiteY23" fmla="*/ 2339862 h 2339862"/>
              <a:gd name="connsiteX24" fmla="*/ 4110602 w 4313238"/>
              <a:gd name="connsiteY24" fmla="*/ 2292210 h 2339862"/>
              <a:gd name="connsiteX25" fmla="*/ 0 w 4313238"/>
              <a:gd name="connsiteY25" fmla="*/ 0 h 23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13238" h="2339862">
                <a:moveTo>
                  <a:pt x="0" y="0"/>
                </a:moveTo>
                <a:lnTo>
                  <a:pt x="335397" y="0"/>
                </a:lnTo>
                <a:lnTo>
                  <a:pt x="649837" y="0"/>
                </a:lnTo>
                <a:lnTo>
                  <a:pt x="943999" y="0"/>
                </a:lnTo>
                <a:lnTo>
                  <a:pt x="1218557" y="0"/>
                </a:lnTo>
                <a:lnTo>
                  <a:pt x="1474189" y="0"/>
                </a:lnTo>
                <a:lnTo>
                  <a:pt x="1711568" y="0"/>
                </a:lnTo>
                <a:lnTo>
                  <a:pt x="1931373" y="0"/>
                </a:lnTo>
                <a:lnTo>
                  <a:pt x="2134278" y="0"/>
                </a:lnTo>
                <a:lnTo>
                  <a:pt x="2320960" y="0"/>
                </a:lnTo>
                <a:lnTo>
                  <a:pt x="2492094" y="0"/>
                </a:lnTo>
                <a:lnTo>
                  <a:pt x="2790424" y="0"/>
                </a:lnTo>
                <a:lnTo>
                  <a:pt x="3034677" y="0"/>
                </a:lnTo>
                <a:lnTo>
                  <a:pt x="3230259" y="0"/>
                </a:lnTo>
                <a:lnTo>
                  <a:pt x="3382578" y="0"/>
                </a:lnTo>
                <a:lnTo>
                  <a:pt x="3497043" y="0"/>
                </a:lnTo>
                <a:lnTo>
                  <a:pt x="3579062" y="0"/>
                </a:lnTo>
                <a:lnTo>
                  <a:pt x="3634041" y="0"/>
                </a:lnTo>
                <a:lnTo>
                  <a:pt x="3667389" y="0"/>
                </a:lnTo>
                <a:lnTo>
                  <a:pt x="3684514" y="0"/>
                </a:lnTo>
                <a:lnTo>
                  <a:pt x="3691724" y="0"/>
                </a:lnTo>
                <a:cubicBezTo>
                  <a:pt x="3848571" y="216025"/>
                  <a:pt x="4030694" y="421069"/>
                  <a:pt x="4235269" y="612891"/>
                </a:cubicBezTo>
                <a:lnTo>
                  <a:pt x="4313238" y="681803"/>
                </a:lnTo>
                <a:lnTo>
                  <a:pt x="4313238" y="2339862"/>
                </a:lnTo>
                <a:lnTo>
                  <a:pt x="4110602" y="2292210"/>
                </a:lnTo>
                <a:cubicBezTo>
                  <a:pt x="2205247" y="1801288"/>
                  <a:pt x="725901" y="98469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9213" y="38100"/>
            <a:ext cx="17811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7"/>
          <p:cNvCxnSpPr/>
          <p:nvPr userDrawn="1"/>
        </p:nvCxnSpPr>
        <p:spPr>
          <a:xfrm>
            <a:off x="779463" y="6642100"/>
            <a:ext cx="1141253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8"/>
          <p:cNvCxnSpPr/>
          <p:nvPr userDrawn="1"/>
        </p:nvCxnSpPr>
        <p:spPr>
          <a:xfrm>
            <a:off x="0" y="6591300"/>
            <a:ext cx="3851275" cy="0"/>
          </a:xfrm>
          <a:prstGeom prst="line">
            <a:avLst/>
          </a:prstGeom>
          <a:ln w="28575">
            <a:solidFill>
              <a:srgbClr val="ED1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8"/>
          <p:cNvSpPr/>
          <p:nvPr userDrawn="1"/>
        </p:nvSpPr>
        <p:spPr>
          <a:xfrm>
            <a:off x="9218613" y="0"/>
            <a:ext cx="2973387" cy="1612900"/>
          </a:xfrm>
          <a:custGeom>
            <a:avLst/>
            <a:gdLst>
              <a:gd name="connsiteX0" fmla="*/ 0 w 4313238"/>
              <a:gd name="connsiteY0" fmla="*/ 0 h 2339862"/>
              <a:gd name="connsiteX1" fmla="*/ 335397 w 4313238"/>
              <a:gd name="connsiteY1" fmla="*/ 0 h 2339862"/>
              <a:gd name="connsiteX2" fmla="*/ 649837 w 4313238"/>
              <a:gd name="connsiteY2" fmla="*/ 0 h 2339862"/>
              <a:gd name="connsiteX3" fmla="*/ 943999 w 4313238"/>
              <a:gd name="connsiteY3" fmla="*/ 0 h 2339862"/>
              <a:gd name="connsiteX4" fmla="*/ 1218557 w 4313238"/>
              <a:gd name="connsiteY4" fmla="*/ 0 h 2339862"/>
              <a:gd name="connsiteX5" fmla="*/ 1474189 w 4313238"/>
              <a:gd name="connsiteY5" fmla="*/ 0 h 2339862"/>
              <a:gd name="connsiteX6" fmla="*/ 1711568 w 4313238"/>
              <a:gd name="connsiteY6" fmla="*/ 0 h 2339862"/>
              <a:gd name="connsiteX7" fmla="*/ 1931373 w 4313238"/>
              <a:gd name="connsiteY7" fmla="*/ 0 h 2339862"/>
              <a:gd name="connsiteX8" fmla="*/ 2134278 w 4313238"/>
              <a:gd name="connsiteY8" fmla="*/ 0 h 2339862"/>
              <a:gd name="connsiteX9" fmla="*/ 2320960 w 4313238"/>
              <a:gd name="connsiteY9" fmla="*/ 0 h 2339862"/>
              <a:gd name="connsiteX10" fmla="*/ 2492094 w 4313238"/>
              <a:gd name="connsiteY10" fmla="*/ 0 h 2339862"/>
              <a:gd name="connsiteX11" fmla="*/ 2790424 w 4313238"/>
              <a:gd name="connsiteY11" fmla="*/ 0 h 2339862"/>
              <a:gd name="connsiteX12" fmla="*/ 3034677 w 4313238"/>
              <a:gd name="connsiteY12" fmla="*/ 0 h 2339862"/>
              <a:gd name="connsiteX13" fmla="*/ 3230259 w 4313238"/>
              <a:gd name="connsiteY13" fmla="*/ 0 h 2339862"/>
              <a:gd name="connsiteX14" fmla="*/ 3382578 w 4313238"/>
              <a:gd name="connsiteY14" fmla="*/ 0 h 2339862"/>
              <a:gd name="connsiteX15" fmla="*/ 3497043 w 4313238"/>
              <a:gd name="connsiteY15" fmla="*/ 0 h 2339862"/>
              <a:gd name="connsiteX16" fmla="*/ 3579062 w 4313238"/>
              <a:gd name="connsiteY16" fmla="*/ 0 h 2339862"/>
              <a:gd name="connsiteX17" fmla="*/ 3634041 w 4313238"/>
              <a:gd name="connsiteY17" fmla="*/ 0 h 2339862"/>
              <a:gd name="connsiteX18" fmla="*/ 3667389 w 4313238"/>
              <a:gd name="connsiteY18" fmla="*/ 0 h 2339862"/>
              <a:gd name="connsiteX19" fmla="*/ 3684514 w 4313238"/>
              <a:gd name="connsiteY19" fmla="*/ 0 h 2339862"/>
              <a:gd name="connsiteX20" fmla="*/ 3691724 w 4313238"/>
              <a:gd name="connsiteY20" fmla="*/ 0 h 2339862"/>
              <a:gd name="connsiteX21" fmla="*/ 4235269 w 4313238"/>
              <a:gd name="connsiteY21" fmla="*/ 612891 h 2339862"/>
              <a:gd name="connsiteX22" fmla="*/ 4313238 w 4313238"/>
              <a:gd name="connsiteY22" fmla="*/ 681803 h 2339862"/>
              <a:gd name="connsiteX23" fmla="*/ 4313238 w 4313238"/>
              <a:gd name="connsiteY23" fmla="*/ 2339862 h 2339862"/>
              <a:gd name="connsiteX24" fmla="*/ 4110602 w 4313238"/>
              <a:gd name="connsiteY24" fmla="*/ 2292210 h 2339862"/>
              <a:gd name="connsiteX25" fmla="*/ 0 w 4313238"/>
              <a:gd name="connsiteY25" fmla="*/ 0 h 23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13238" h="2339862">
                <a:moveTo>
                  <a:pt x="0" y="0"/>
                </a:moveTo>
                <a:lnTo>
                  <a:pt x="335397" y="0"/>
                </a:lnTo>
                <a:lnTo>
                  <a:pt x="649837" y="0"/>
                </a:lnTo>
                <a:lnTo>
                  <a:pt x="943999" y="0"/>
                </a:lnTo>
                <a:lnTo>
                  <a:pt x="1218557" y="0"/>
                </a:lnTo>
                <a:lnTo>
                  <a:pt x="1474189" y="0"/>
                </a:lnTo>
                <a:lnTo>
                  <a:pt x="1711568" y="0"/>
                </a:lnTo>
                <a:lnTo>
                  <a:pt x="1931373" y="0"/>
                </a:lnTo>
                <a:lnTo>
                  <a:pt x="2134278" y="0"/>
                </a:lnTo>
                <a:lnTo>
                  <a:pt x="2320960" y="0"/>
                </a:lnTo>
                <a:lnTo>
                  <a:pt x="2492094" y="0"/>
                </a:lnTo>
                <a:lnTo>
                  <a:pt x="2790424" y="0"/>
                </a:lnTo>
                <a:lnTo>
                  <a:pt x="3034677" y="0"/>
                </a:lnTo>
                <a:lnTo>
                  <a:pt x="3230259" y="0"/>
                </a:lnTo>
                <a:lnTo>
                  <a:pt x="3382578" y="0"/>
                </a:lnTo>
                <a:lnTo>
                  <a:pt x="3497043" y="0"/>
                </a:lnTo>
                <a:lnTo>
                  <a:pt x="3579062" y="0"/>
                </a:lnTo>
                <a:lnTo>
                  <a:pt x="3634041" y="0"/>
                </a:lnTo>
                <a:lnTo>
                  <a:pt x="3667389" y="0"/>
                </a:lnTo>
                <a:lnTo>
                  <a:pt x="3684514" y="0"/>
                </a:lnTo>
                <a:lnTo>
                  <a:pt x="3691724" y="0"/>
                </a:lnTo>
                <a:cubicBezTo>
                  <a:pt x="3848571" y="216025"/>
                  <a:pt x="4030694" y="421069"/>
                  <a:pt x="4235269" y="612891"/>
                </a:cubicBezTo>
                <a:lnTo>
                  <a:pt x="4313238" y="681803"/>
                </a:lnTo>
                <a:lnTo>
                  <a:pt x="4313238" y="2339862"/>
                </a:lnTo>
                <a:lnTo>
                  <a:pt x="4110602" y="2292210"/>
                </a:lnTo>
                <a:cubicBezTo>
                  <a:pt x="2205247" y="1801288"/>
                  <a:pt x="725901" y="98469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42600" y="46038"/>
            <a:ext cx="1211263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39865D-E6AE-4B2D-AE0C-0301FB6D9808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D924A6-CAA5-427F-A033-5DB132525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57425" y="5196254"/>
            <a:ext cx="76977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Лялин Алексей Владимирович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Российского союза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пекарей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013" y="395288"/>
            <a:ext cx="14160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54944" y="1749156"/>
            <a:ext cx="953789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КАК СОХРАНИТЬ И ВОЗМОЖНО ЛИ РАСШИРИТЬ АССОРТИМЕНТ ПРОДУКЦИИ ХЛЕБОПЕКАРНЫХ ПРЕДПРИЯТИЙ В УСЛОВИЯХ САНКЦИЙ?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980953" y="494323"/>
            <a:ext cx="86224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+mn-lt"/>
              </a:rPr>
              <a:t>Дефицит квалифицированных рабочих кадров</a:t>
            </a:r>
          </a:p>
        </p:txBody>
      </p:sp>
      <p:pic>
        <p:nvPicPr>
          <p:cNvPr id="1027" name="Picture 3" descr="Дефицит кадров может замедлить развитие фарминдустрии | Аналитика | GxP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65" y="2470341"/>
            <a:ext cx="3114675" cy="220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258" y="1896851"/>
            <a:ext cx="2790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Самая низкая заработная плата среди всех пищевых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отраслей.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5037882"/>
            <a:ext cx="3880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Снижено качество подготовки выпускников пищевых колледжей. Практические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навыки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отстают от реальных потребностей бизнеса.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30078" y="1896851"/>
            <a:ext cx="46000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Недостаточная оснащенность колледжей и техникумов. В большинстве учебных заведений установлено устаревшее оборудование, которое не соответствует требованиям современных производств.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1476" y="4809290"/>
            <a:ext cx="5503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Демографическая яма. За последние десять лет число молодых людей  в возрасте 20-24 года снизилось почти вдвое  с 12 млн человек до 7 млн человек. Людей в возрасте 25-29 лет также стало меньше, а это самый активный возраст для трудоустройства.</a:t>
            </a:r>
            <a:endParaRPr lang="ru-RU" sz="2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17984" y="4679776"/>
            <a:ext cx="551848" cy="469593"/>
          </a:xfrm>
          <a:prstGeom prst="straightConnector1">
            <a:avLst/>
          </a:prstGeom>
          <a:ln w="57150">
            <a:solidFill>
              <a:srgbClr val="FF81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291351" y="2115961"/>
            <a:ext cx="551848" cy="354380"/>
          </a:xfrm>
          <a:prstGeom prst="straightConnector1">
            <a:avLst/>
          </a:prstGeom>
          <a:ln w="57150">
            <a:solidFill>
              <a:srgbClr val="FF81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104606" y="4670656"/>
            <a:ext cx="525472" cy="173802"/>
          </a:xfrm>
          <a:prstGeom prst="straightConnector1">
            <a:avLst/>
          </a:prstGeom>
          <a:ln w="57150">
            <a:solidFill>
              <a:srgbClr val="FF81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110037" y="2117613"/>
            <a:ext cx="551847" cy="291892"/>
          </a:xfrm>
          <a:prstGeom prst="straightConnector1">
            <a:avLst/>
          </a:prstGeom>
          <a:ln w="57150">
            <a:solidFill>
              <a:srgbClr val="FF81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2223" y="1079098"/>
            <a:ext cx="11623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+mn-lt"/>
              </a:rPr>
              <a:t>(ДЕФИЦИТ КАДРОВ В ОТРАСЛИ - ДО 28%, ПОДГОТОВКА ОДНОГО ПЕКАРЯ - 2,5 МЕСЯЦА)</a:t>
            </a:r>
            <a:endParaRPr lang="ru-RU" sz="2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125" y="1474577"/>
            <a:ext cx="498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+ ВОЗМОЖНАЯ МОБИЛИЗАЦИЯ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542958" y="0"/>
            <a:ext cx="100682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+mn-lt"/>
              </a:rPr>
              <a:t> УСЛОВИЯ СОХРАНЕНИЯ И</a:t>
            </a:r>
          </a:p>
          <a:p>
            <a:r>
              <a:rPr lang="ru-RU" sz="4000" b="1" dirty="0">
                <a:latin typeface="+mn-lt"/>
              </a:rPr>
              <a:t> УВЕЛИЧЕНИЯ АССОРТИМЕНТА ПРОДУКЦИИ:</a:t>
            </a: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444379" y="788377"/>
            <a:ext cx="11077575" cy="559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Aft>
                <a:spcPts val="825"/>
              </a:spcAft>
            </a:pPr>
            <a:endParaRPr lang="ru-RU" sz="1900" dirty="0">
              <a:latin typeface="Times New Roman" pitchFamily="18" charset="0"/>
            </a:endParaRPr>
          </a:p>
          <a:p>
            <a:pPr marL="342900" indent="-342900">
              <a:spcAft>
                <a:spcPts val="825"/>
              </a:spcAft>
              <a:buFont typeface="Wingdings" pitchFamily="2" charset="2"/>
              <a:buChar char="Ø"/>
            </a:pPr>
            <a:r>
              <a:rPr lang="ru-RU" sz="1900" dirty="0">
                <a:latin typeface="Calibri" pitchFamily="34" charset="0"/>
              </a:rPr>
              <a:t>ХЛЕБ – РЫНОЧНЫЙ ПРОДУКТ</a:t>
            </a:r>
          </a:p>
          <a:p>
            <a:pPr marL="342900" indent="-342900">
              <a:spcAft>
                <a:spcPts val="825"/>
              </a:spcAft>
              <a:buFontTx/>
              <a:buChar char="•"/>
            </a:pPr>
            <a:r>
              <a:rPr lang="ru-RU" sz="1900" dirty="0">
                <a:latin typeface="Calibri" pitchFamily="34" charset="0"/>
              </a:rPr>
              <a:t>РОССИЙСКИЙ СОЮЗ ПЕКАРЕЙ ВЫСТУПАЕТ ЗА ТО, ЧТОБЫ ПРОИЗВОДИТЕЛИ ХЛЕБА, ПРИОБРЕТАЯ СЫРЬЕ, ОБОРУДОВАНИЕ, УПАКОВКУ, ТРАНСПОРТНЫЕ И ИНЫЕ УСЛУГИ ПО РЫНОЧНЫ ЦЕНАМ, МОГЛИ, ТАКЖЕ ПО РЫНОЧНЫМ ЦЕНАМ, РЕАЛИЗОВЫВАТЬ СВОЙ ПРОДУКТ</a:t>
            </a:r>
            <a:r>
              <a:rPr lang="ru-RU" sz="1900" dirty="0" smtClean="0">
                <a:latin typeface="Calibri" pitchFamily="34" charset="0"/>
              </a:rPr>
              <a:t>.</a:t>
            </a:r>
            <a:r>
              <a:rPr lang="ru-RU" sz="2000" dirty="0"/>
              <a:t> </a:t>
            </a:r>
            <a:r>
              <a:rPr lang="ru-RU" sz="1900" dirty="0">
                <a:latin typeface="+mn-lt"/>
              </a:rPr>
              <a:t>ЭТО ГЛАВНОЕ ЛЕКАРСТВО ОТ НИЗКОЙ РЕНТАБЕЛЬНОСТИ И ФИНАНСОВЫЕ ВОЗМОЖНОСТИ ДЛЯ РАСШИРЕНИЯ АССОРТИМЕНТА </a:t>
            </a:r>
            <a:r>
              <a:rPr lang="ru-RU" sz="1900" dirty="0" smtClean="0">
                <a:latin typeface="+mn-lt"/>
              </a:rPr>
              <a:t>ПРОДУКЦИИ.</a:t>
            </a:r>
            <a:endParaRPr lang="ru-RU" sz="1900" dirty="0">
              <a:latin typeface="+mn-lt"/>
            </a:endParaRPr>
          </a:p>
          <a:p>
            <a:pPr marL="342900" indent="-342900">
              <a:spcAft>
                <a:spcPts val="825"/>
              </a:spcAft>
              <a:buFontTx/>
              <a:buChar char="•"/>
            </a:pPr>
            <a:r>
              <a:rPr lang="ru-RU" sz="1900" dirty="0">
                <a:latin typeface="Calibri" pitchFamily="34" charset="0"/>
              </a:rPr>
              <a:t>ТОЛЬКО РАЗРАБОТКА И ПРИНЯТИЕ ПРОГРАММЫ ПО ПОДДЕРЖКЕ И РАЗВИТИ ХЛЕБОПЕКАРНОЙ ПРОМЫШЛЕННОСТИ МОЖЕТ ВЫЕСТИ ОТРАСЛЬ ИХ КРИЗИСА И ОПРЕДЕЛИТЬ ПЕРСПЕКТИВЫ ДЛЯ ЕЕ РАЗВИТИЯ.</a:t>
            </a:r>
            <a:endParaRPr lang="ru-RU" sz="1900" dirty="0">
              <a:latin typeface="Times New Roman" pitchFamily="18" charset="0"/>
            </a:endParaRPr>
          </a:p>
          <a:p>
            <a:pPr marL="342900" indent="-342900">
              <a:spcAft>
                <a:spcPts val="825"/>
              </a:spcAft>
              <a:buFontTx/>
              <a:buChar char="•"/>
            </a:pPr>
            <a:r>
              <a:rPr lang="ru-RU" sz="1900" dirty="0">
                <a:latin typeface="Calibri" pitchFamily="34" charset="0"/>
              </a:rPr>
              <a:t>РОССИЙСКИЙ СОЮЗ ПЕКАРЕЙ ВЫСТУПАЕТ ЗА ТО, ЧТОБЫ, ВМЕСТО СУБСИДИРОВАНИЯ ХЛЕБОПЕКАРНОЙ ОТРАСЛИ, БЫЛ ЗАПУЩЕН МЕХАНИЗМ ПОДДЕРЖКИ МАЛООБЕСПЕЧЕННЫХ СЛОЕВ НАСЕЛЕНИЯ.</a:t>
            </a:r>
            <a:endParaRPr lang="en-US" sz="1900" dirty="0">
              <a:latin typeface="Calibri" pitchFamily="34" charset="0"/>
            </a:endParaRPr>
          </a:p>
          <a:p>
            <a:pPr marL="342900" indent="-342900">
              <a:spcAft>
                <a:spcPts val="825"/>
              </a:spcAft>
              <a:buFontTx/>
              <a:buChar char="•"/>
            </a:pPr>
            <a:r>
              <a:rPr lang="ru-RU" sz="1900" dirty="0">
                <a:latin typeface="Calibri" pitchFamily="34" charset="0"/>
              </a:rPr>
              <a:t>РОССИЙСКИЙ СОЮЗ ПЕКАРЕЙ АКЦЕНТИРУЕТ ВНИМАНИЕ НА ТОМ, ЧТО ИНДУСТРИАЛЬНЫЕ ХЛЕБОПЕКАРНЫЕ ПРЕДПРИЯТИЯ ЯВЛЯЮТСЯ СИСТЕМООБРАЗУЮЩИМИ И  КАК ПРАВИЛО УЧАВСТВУЮТ В МОБИЛИЗАЦИОННОМ ЗАДАНИИ, ГОСУДАРСТВЕННЫХ КОНТРАКТАХ. ПРИ ВОЗНИКНОВЕНИИ ГО ЧС ЯВЛЯЮТСЯ ЕДИНСТВЕННЫМИ ПОСТАВЩИКАМИ ХЛЕБОБУЛОЧНЫХ ИЗДЕЛИЙ</a:t>
            </a:r>
            <a:r>
              <a:rPr lang="ru-RU" sz="1900" dirty="0" smtClean="0">
                <a:latin typeface="Calibri" pitchFamily="34" charset="0"/>
              </a:rPr>
              <a:t>.</a:t>
            </a:r>
            <a:endParaRPr lang="ru-RU" sz="19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2"/>
          <p:cNvPicPr>
            <a:picLocks noChangeAspect="1"/>
          </p:cNvPicPr>
          <p:nvPr/>
        </p:nvPicPr>
        <p:blipFill>
          <a:blip r:embed="rId2"/>
          <a:srcRect l="45244" t="32191" r="32336" b="34775"/>
          <a:stretch>
            <a:fillRect/>
          </a:stretch>
        </p:blipFill>
        <p:spPr bwMode="auto">
          <a:xfrm>
            <a:off x="6697663" y="2378075"/>
            <a:ext cx="13652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676525"/>
            <a:ext cx="24257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3"/>
          <p:cNvSpPr>
            <a:spLocks noChangeAspect="1" noChangeArrowheads="1" noTextEdit="1"/>
          </p:cNvSpPr>
          <p:nvPr/>
        </p:nvSpPr>
        <p:spPr bwMode="auto">
          <a:xfrm>
            <a:off x="-9525" y="0"/>
            <a:ext cx="121983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0" y="0"/>
            <a:ext cx="12188825" cy="5757863"/>
          </a:xfrm>
          <a:custGeom>
            <a:avLst/>
            <a:gdLst>
              <a:gd name="connsiteX0" fmla="*/ 0 w 12188825"/>
              <a:gd name="connsiteY0" fmla="*/ 0 h 5757347"/>
              <a:gd name="connsiteX1" fmla="*/ 6203917 w 12188825"/>
              <a:gd name="connsiteY1" fmla="*/ 0 h 5757347"/>
              <a:gd name="connsiteX2" fmla="*/ 6544732 w 12188825"/>
              <a:gd name="connsiteY2" fmla="*/ 438286 h 5757347"/>
              <a:gd name="connsiteX3" fmla="*/ 11744461 w 12188825"/>
              <a:gd name="connsiteY3" fmla="*/ 3872032 h 5757347"/>
              <a:gd name="connsiteX4" fmla="*/ 12188825 w 12188825"/>
              <a:gd name="connsiteY4" fmla="*/ 4014270 h 5757347"/>
              <a:gd name="connsiteX5" fmla="*/ 12188825 w 12188825"/>
              <a:gd name="connsiteY5" fmla="*/ 5757347 h 5757347"/>
              <a:gd name="connsiteX6" fmla="*/ 11651753 w 12188825"/>
              <a:gd name="connsiteY6" fmla="*/ 5701982 h 5757347"/>
              <a:gd name="connsiteX7" fmla="*/ 133414 w 12188825"/>
              <a:gd name="connsiteY7" fmla="*/ 1769265 h 5757347"/>
              <a:gd name="connsiteX8" fmla="*/ 0 w 12188825"/>
              <a:gd name="connsiteY8" fmla="*/ 1663919 h 575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825" h="5757347">
                <a:moveTo>
                  <a:pt x="0" y="0"/>
                </a:moveTo>
                <a:lnTo>
                  <a:pt x="6203917" y="0"/>
                </a:lnTo>
                <a:lnTo>
                  <a:pt x="6544732" y="438286"/>
                </a:lnTo>
                <a:cubicBezTo>
                  <a:pt x="7776173" y="1919677"/>
                  <a:pt x="9583739" y="3123263"/>
                  <a:pt x="11744461" y="3872032"/>
                </a:cubicBezTo>
                <a:lnTo>
                  <a:pt x="12188825" y="4014270"/>
                </a:lnTo>
                <a:lnTo>
                  <a:pt x="12188825" y="5757347"/>
                </a:lnTo>
                <a:lnTo>
                  <a:pt x="11651753" y="5701982"/>
                </a:lnTo>
                <a:cubicBezTo>
                  <a:pt x="6811563" y="5156573"/>
                  <a:pt x="2702900" y="3716027"/>
                  <a:pt x="133414" y="1769265"/>
                </a:cubicBezTo>
                <a:lnTo>
                  <a:pt x="0" y="16639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1749" name="Прямоугольник 8"/>
          <p:cNvSpPr>
            <a:spLocks noChangeArrowheads="1"/>
          </p:cNvSpPr>
          <p:nvPr/>
        </p:nvSpPr>
        <p:spPr bwMode="auto">
          <a:xfrm>
            <a:off x="3632200" y="2243138"/>
            <a:ext cx="49149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5400" b="1" dirty="0">
                <a:solidFill>
                  <a:srgbClr val="FF8181"/>
                </a:solidFill>
                <a:latin typeface="Calibri" pitchFamily="34" charset="0"/>
                <a:cs typeface="Times New Roman" pitchFamily="18" charset="0"/>
              </a:rPr>
              <a:t>СПАСИБО </a:t>
            </a:r>
            <a:br>
              <a:rPr lang="ru-RU" sz="5400" b="1" dirty="0">
                <a:solidFill>
                  <a:srgbClr val="FF818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FF8181"/>
                </a:solidFill>
                <a:latin typeface="Calibri" pitchFamily="34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3175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1175" y="4973638"/>
            <a:ext cx="99695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/>
          <p:nvPr/>
        </p:nvSpPr>
        <p:spPr>
          <a:xfrm>
            <a:off x="1468420" y="162164"/>
            <a:ext cx="925516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Рынок хлебобулочных изделий в </a:t>
            </a:r>
            <a:r>
              <a:rPr lang="ru-RU" sz="4000" b="1" dirty="0" smtClean="0">
                <a:latin typeface="+mn-lt"/>
              </a:rPr>
              <a:t>России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99810" y="794116"/>
            <a:ext cx="2757487" cy="0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869459" y="1044088"/>
            <a:ext cx="6318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ИНДУСТРИАЛЬНЫХ ПРЕДПРИЯТИЙ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9047284" y="982751"/>
            <a:ext cx="1225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1 380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9458" y="1693501"/>
            <a:ext cx="5412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ИНДИВИДУАЛЬНЫХ ПЕКАРЕН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5369" name="TextBox 7"/>
          <p:cNvSpPr txBox="1">
            <a:spLocks noChangeArrowheads="1"/>
          </p:cNvSpPr>
          <p:nvPr/>
        </p:nvSpPr>
        <p:spPr bwMode="auto">
          <a:xfrm>
            <a:off x="9047284" y="1633828"/>
            <a:ext cx="1225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9 000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69459" y="2423491"/>
            <a:ext cx="4714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РИТЕЙЛ С НАЛИЧИЕМ СОБСТВЕННЫХ ПЕКАРЕН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9047284" y="2496255"/>
            <a:ext cx="1458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30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 000</a:t>
            </a:r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9187962" y="3795032"/>
            <a:ext cx="146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12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 000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12319" y="3707731"/>
            <a:ext cx="5514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ПИЦЦЕРИИ,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КОНДИТЕРСКИЕ,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HOREKA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001222" y="1545987"/>
            <a:ext cx="54356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991697" y="2444377"/>
            <a:ext cx="54356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999634" y="3626828"/>
            <a:ext cx="543718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912319" y="5255459"/>
            <a:ext cx="8161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Ведущая роль 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индустриальных хлебопекарных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предприятий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2032042" y="139700"/>
            <a:ext cx="79294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Calibri" pitchFamily="34" charset="0"/>
              </a:rPr>
              <a:t>Что происходит с производством </a:t>
            </a:r>
            <a:endParaRPr lang="en-US" sz="4000" b="1" dirty="0">
              <a:latin typeface="Calibri" pitchFamily="34" charset="0"/>
            </a:endParaRPr>
          </a:p>
          <a:p>
            <a:pPr algn="ctr"/>
            <a:r>
              <a:rPr lang="ru-RU" sz="4000" b="1" dirty="0">
                <a:latin typeface="Calibri" pitchFamily="34" charset="0"/>
              </a:rPr>
              <a:t>хлебобулочных изделий в России?</a:t>
            </a:r>
            <a:endParaRPr lang="ru-RU" sz="4000" b="1" dirty="0">
              <a:solidFill>
                <a:srgbClr val="181717"/>
              </a:solidFill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43413" y="1361950"/>
            <a:ext cx="2757487" cy="0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98938" y="5680715"/>
            <a:ext cx="3832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u="sng" dirty="0">
                <a:latin typeface="Calibri" pitchFamily="34" charset="0"/>
              </a:rPr>
              <a:t>*</a:t>
            </a:r>
            <a:r>
              <a:rPr lang="ru-RU" i="1" u="sng" dirty="0">
                <a:latin typeface="Calibri" pitchFamily="34" charset="0"/>
              </a:rPr>
              <a:t>по данным агентства «</a:t>
            </a:r>
            <a:r>
              <a:rPr lang="ru-RU" i="1" u="sng" dirty="0" err="1">
                <a:latin typeface="Calibri" pitchFamily="34" charset="0"/>
              </a:rPr>
              <a:t>Marketing</a:t>
            </a:r>
            <a:r>
              <a:rPr lang="ru-RU" i="1" u="sng" dirty="0">
                <a:latin typeface="Calibri" pitchFamily="34" charset="0"/>
              </a:rPr>
              <a:t>»​</a:t>
            </a:r>
            <a:endParaRPr lang="ru-RU" sz="1400" dirty="0">
              <a:latin typeface="Times New Roman" pitchFamily="18" charset="0"/>
            </a:endParaRPr>
          </a:p>
        </p:txBody>
      </p:sp>
      <p:pic>
        <p:nvPicPr>
          <p:cNvPr id="1638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805" y="1366420"/>
            <a:ext cx="790575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55575" y="5865658"/>
            <a:ext cx="698109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+mn-lt"/>
              </a:rPr>
              <a:t>ЕСТЬ ОБЪЕКТИВНЫЙ СПАД ПРОИЗВОДСТВА ХЛЕБА, </a:t>
            </a:r>
            <a:r>
              <a:rPr lang="ru-RU" sz="2400" dirty="0" smtClean="0">
                <a:latin typeface="+mn-lt"/>
              </a:rPr>
              <a:t>НО </a:t>
            </a:r>
            <a:r>
              <a:rPr lang="ru-RU" sz="2400" dirty="0">
                <a:latin typeface="+mn-lt"/>
              </a:rPr>
              <a:t>ОН НЕ СВЯЗАН С ПАНДЕМИЕЙ ИЛИ </a:t>
            </a:r>
            <a:r>
              <a:rPr lang="ru-RU" sz="2400" dirty="0" smtClean="0">
                <a:latin typeface="+mn-lt"/>
              </a:rPr>
              <a:t>САНКЦИЯМИ</a:t>
            </a:r>
            <a:endParaRPr lang="ru-RU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7D6E8B5-BFDA-42B4-B8F4-FEF51CD2D781}"/>
              </a:ext>
            </a:extLst>
          </p:cNvPr>
          <p:cNvSpPr txBox="1">
            <a:spLocks/>
          </p:cNvSpPr>
          <p:nvPr/>
        </p:nvSpPr>
        <p:spPr>
          <a:xfrm>
            <a:off x="1107831" y="607306"/>
            <a:ext cx="9093622" cy="59189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4000" b="1" dirty="0"/>
              <a:t>А ЧТО С АССОРТИМЕНТОМ</a:t>
            </a:r>
            <a:r>
              <a:rPr lang="ru-RU" sz="4000" b="1" dirty="0" smtClean="0"/>
              <a:t>?</a:t>
            </a:r>
            <a:endParaRPr lang="ru-RU" sz="40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69769" y="1199204"/>
            <a:ext cx="2757487" cy="0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926114"/>
              </p:ext>
            </p:extLst>
          </p:nvPr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554164"/>
              </p:ext>
            </p:extLst>
          </p:nvPr>
        </p:nvGraphicFramePr>
        <p:xfrm>
          <a:off x="2505807" y="1733550"/>
          <a:ext cx="7069015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0845" y="5506395"/>
            <a:ext cx="8542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РОСТ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АССОРТИМЕНТА ПРОДУКЦИИ У МЕНЕЕ ЧЕМ 10% ПРЕДПРИЯТИЙ, В ИХ ЧИСЛЕ ОАО "КАРАВАЙ", КИРОВСКИЙ И ОРЛОВСКИЙ КОМБИНАТЫ.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17BAAAD-202A-4345-8D49-254024F97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88852"/>
              </p:ext>
            </p:extLst>
          </p:nvPr>
        </p:nvGraphicFramePr>
        <p:xfrm>
          <a:off x="406668" y="1238037"/>
          <a:ext cx="11208773" cy="5248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07">
                  <a:extLst>
                    <a:ext uri="{9D8B030D-6E8A-4147-A177-3AD203B41FA5}">
                      <a16:colId xmlns:a16="http://schemas.microsoft.com/office/drawing/2014/main" val="3385384763"/>
                    </a:ext>
                  </a:extLst>
                </a:gridCol>
                <a:gridCol w="5455483">
                  <a:extLst>
                    <a:ext uri="{9D8B030D-6E8A-4147-A177-3AD203B41FA5}">
                      <a16:colId xmlns:a16="http://schemas.microsoft.com/office/drawing/2014/main" val="507273476"/>
                    </a:ext>
                  </a:extLst>
                </a:gridCol>
                <a:gridCol w="5455483">
                  <a:extLst>
                    <a:ext uri="{9D8B030D-6E8A-4147-A177-3AD203B41FA5}">
                      <a16:colId xmlns:a16="http://schemas.microsoft.com/office/drawing/2014/main" val="675955313"/>
                    </a:ext>
                  </a:extLst>
                </a:gridCol>
              </a:tblGrid>
              <a:tr h="2138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Мероприятия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Ресурсы, затраты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952298884"/>
                  </a:ext>
                </a:extLst>
              </a:tr>
              <a:tr h="32077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Исследование потребительского спроса – поиск потребительских болей, как основа для выпуска нового продукта.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П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ланирование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и заказ маркетингового исследования - от 100 000 р.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853095531"/>
                  </a:ext>
                </a:extLst>
              </a:tr>
              <a:tr h="32077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Исследование рынка и конкурентного окружения – изучение рынка с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т.з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представленности продуктов аналогов и конкурентов.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службы маркетинга (возможен заказ исследования - от 100 000 р.)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827754388"/>
                  </a:ext>
                </a:extLst>
              </a:tr>
              <a:tr h="32077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Разработка продукта на основании исследований – разработка стратегии продвижения продукта на рынке.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Работа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службы маркетинга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482276150"/>
                  </a:ext>
                </a:extLst>
              </a:tr>
              <a:tr h="32077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Оценка производственных мощностей завода – при необходимости закупка нового оборудования (дооснащения текущего), в т.ч. оценка окупаемости.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З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атраты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= стоимость дооснащения / покупки нового оборудования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3504491783"/>
                  </a:ext>
                </a:extLst>
              </a:tr>
              <a:tr h="4811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Поиск и закупка сырья – поиск сырья доступного на рынке для проведения отработок нового продукта (в т.ч. оценка возможностей поставщиков по объемам поставки сырья).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З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аказ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образцов сырья (на безвозмездной основе по договоренности с поставщиками, либо затраты = стоимости расходуемого сырья)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721522197"/>
                  </a:ext>
                </a:extLst>
              </a:tr>
              <a:tr h="32077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6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Отработка продукта – разработка рецептуры, технической инструкции и обучение производственного персонала.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Работа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технологической службы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3445544343"/>
                  </a:ext>
                </a:extLst>
              </a:tr>
              <a:tr h="32077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Исследования продукции – физико-химический анализ, подтверждение сроков годности, органолептический контроль продукции на сроках годности.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Работа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службы качества (затраты 50 000 - 100 000 р. и более - зависит от исследуемых показателей и сроков годности исследуемого продукта)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17065194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7D6E8B5-BFDA-42B4-B8F4-FEF51CD2D781}"/>
              </a:ext>
            </a:extLst>
          </p:cNvPr>
          <p:cNvSpPr txBox="1">
            <a:spLocks/>
          </p:cNvSpPr>
          <p:nvPr/>
        </p:nvSpPr>
        <p:spPr>
          <a:xfrm>
            <a:off x="812468" y="79768"/>
            <a:ext cx="10136332" cy="59189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4000" b="1" dirty="0">
                <a:solidFill>
                  <a:srgbClr val="222222"/>
                </a:solidFill>
              </a:rPr>
              <a:t>ЗАТРАТЫ СИЛ И СРЕДСТВ ПРИ РАЗРАБОТКЕ И ПРОДВИЖЕНИИ НОВОГО ПРОДУКТА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9983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17BAAAD-202A-4345-8D49-254024F97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11576"/>
              </p:ext>
            </p:extLst>
          </p:nvPr>
        </p:nvGraphicFramePr>
        <p:xfrm>
          <a:off x="307730" y="1002325"/>
          <a:ext cx="11614641" cy="5775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591">
                  <a:extLst>
                    <a:ext uri="{9D8B030D-6E8A-4147-A177-3AD203B41FA5}">
                      <a16:colId xmlns:a16="http://schemas.microsoft.com/office/drawing/2014/main" val="3385384763"/>
                    </a:ext>
                  </a:extLst>
                </a:gridCol>
                <a:gridCol w="5653025">
                  <a:extLst>
                    <a:ext uri="{9D8B030D-6E8A-4147-A177-3AD203B41FA5}">
                      <a16:colId xmlns:a16="http://schemas.microsoft.com/office/drawing/2014/main" val="507273476"/>
                    </a:ext>
                  </a:extLst>
                </a:gridCol>
                <a:gridCol w="5653025">
                  <a:extLst>
                    <a:ext uri="{9D8B030D-6E8A-4147-A177-3AD203B41FA5}">
                      <a16:colId xmlns:a16="http://schemas.microsoft.com/office/drawing/2014/main" val="675955313"/>
                    </a:ext>
                  </a:extLst>
                </a:gridCol>
              </a:tblGrid>
              <a:tr h="2624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Мероприятия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Ресурсы, затраты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952298884"/>
                  </a:ext>
                </a:extLst>
              </a:tr>
              <a:tr h="10252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Получение нормативной документации – на основании проведенных анализов получение всей необходимой для производства и реализации продукции, декларации соответствия.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службы качества (затраты 10 000 - 30 000 р. и более - зависит от количества разрабатываемой продукции)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3576894250"/>
                  </a:ext>
                </a:extLst>
              </a:tr>
              <a:tr h="10252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Разработка дизайна упаковки –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отрисовка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 дизайн макетов, на основании стратегии продвижения (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брендинга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 продукции).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службы маркетинга (в случае отсутствия службы маркетинга/дизайнера на предприятии затраты = стоимость услуг дизайнерского агентства от 50 000 р. и выше, зависит от сложности задачи)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874185262"/>
                  </a:ext>
                </a:extLst>
              </a:tr>
              <a:tr h="5167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Получение калькуляции себестоимости готового продукта – оценка рентабельности с т. з. экономики.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финансово-экономической службы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131544999"/>
                  </a:ext>
                </a:extLst>
              </a:tr>
              <a:tr h="10252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11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Разработка ценового предложения (с учетом ценовой политики) – на основании себестоимости продукции, стратегии развития и продвижения продукта, формирование ценового предложения.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службы маркетинга, коммерческой службы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1597378577"/>
                  </a:ext>
                </a:extLst>
              </a:tr>
              <a:tr h="5167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Проработка каналов сбыта – проведение переговоров с сетями (с учетом сбытовой политики).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коммерческой службы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572588110"/>
                  </a:ext>
                </a:extLst>
              </a:tr>
              <a:tr h="5167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Заказ упаковки и сырья.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З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атраты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= стоимости упаковочного материала и утвержденного сырья, согласно разработанной рецептуре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3669558650"/>
                  </a:ext>
                </a:extLst>
              </a:tr>
              <a:tr h="26248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Старт реализации продукции.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всех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задейственных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 служб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99143531"/>
                  </a:ext>
                </a:extLst>
              </a:tr>
              <a:tr h="5167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Реклама и продвижение продуктов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Р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абота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службы маркетинга (затраты согласно утвержденной рекламной кампании от 100 000 р.)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ctr"/>
                </a:tc>
                <a:extLst>
                  <a:ext uri="{0D108BD9-81ED-4DB2-BD59-A6C34878D82A}">
                    <a16:rowId xmlns:a16="http://schemas.microsoft.com/office/drawing/2014/main" val="287298846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7730" y="-17584"/>
            <a:ext cx="109464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222222"/>
                </a:solidFill>
                <a:latin typeface="+mn-lt"/>
              </a:rPr>
              <a:t>ЗАТРАТЫ СИЛ И СРЕДСТВ ПРИ РАЗРАБОТКЕ И ПРОДВИЖЕНИИ НОВОГО ПРОДУКТА</a:t>
            </a:r>
            <a:endParaRPr lang="ru-RU" sz="3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94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6382" y="1569183"/>
            <a:ext cx="26924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83515" y="316495"/>
            <a:ext cx="518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От частного к общему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ru-RU" sz="4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849" y="1569183"/>
            <a:ext cx="8033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Глобальные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проблемы, тормозящие процесс сохранения и расширения ассортимента:</a:t>
            </a:r>
            <a:br>
              <a:rPr 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-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низкая рентабельность предприятий, отсутствие возможностей для финансирования;</a:t>
            </a:r>
            <a:br>
              <a:rPr 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-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проблемы с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оборудованием;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-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недостаток квалифицированных кадров на предприятиях.</a:t>
            </a:r>
            <a:endParaRPr lang="ru-RU" sz="2800" dirty="0"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02813" y="1013355"/>
            <a:ext cx="2756851" cy="0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2435469" y="1138308"/>
            <a:ext cx="2602523" cy="2308277"/>
          </a:xfrm>
          <a:prstGeom prst="ellipse">
            <a:avLst/>
          </a:pr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245020" y="832635"/>
            <a:ext cx="2756851" cy="0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6DE4AA-C49E-473E-AB45-07015F2CDEBD}"/>
              </a:ext>
            </a:extLst>
          </p:cNvPr>
          <p:cNvSpPr txBox="1"/>
          <p:nvPr/>
        </p:nvSpPr>
        <p:spPr>
          <a:xfrm>
            <a:off x="1599226" y="176091"/>
            <a:ext cx="828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/>
              <a:t>РОСТ ЦЕН И РЕНТАБЕЛЬНОСТЬ</a:t>
            </a:r>
            <a:endParaRPr lang="ru-RU" sz="4000" b="1" dirty="0">
              <a:latin typeface="+mn-lt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8506018" y="2824612"/>
            <a:ext cx="428243" cy="434354"/>
            <a:chOff x="7939088" y="5364163"/>
            <a:chExt cx="906463" cy="1209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7939088" y="5364163"/>
              <a:ext cx="906463" cy="1209675"/>
            </a:xfrm>
            <a:custGeom>
              <a:avLst/>
              <a:gdLst>
                <a:gd name="T0" fmla="*/ 107 w 120"/>
                <a:gd name="T1" fmla="*/ 64 h 158"/>
                <a:gd name="T2" fmla="*/ 82 w 120"/>
                <a:gd name="T3" fmla="*/ 37 h 158"/>
                <a:gd name="T4" fmla="*/ 80 w 120"/>
                <a:gd name="T5" fmla="*/ 31 h 158"/>
                <a:gd name="T6" fmla="*/ 90 w 120"/>
                <a:gd name="T7" fmla="*/ 18 h 158"/>
                <a:gd name="T8" fmla="*/ 102 w 120"/>
                <a:gd name="T9" fmla="*/ 4 h 158"/>
                <a:gd name="T10" fmla="*/ 101 w 120"/>
                <a:gd name="T11" fmla="*/ 1 h 158"/>
                <a:gd name="T12" fmla="*/ 91 w 120"/>
                <a:gd name="T13" fmla="*/ 1 h 158"/>
                <a:gd name="T14" fmla="*/ 79 w 120"/>
                <a:gd name="T15" fmla="*/ 5 h 158"/>
                <a:gd name="T16" fmla="*/ 73 w 120"/>
                <a:gd name="T17" fmla="*/ 7 h 158"/>
                <a:gd name="T18" fmla="*/ 65 w 120"/>
                <a:gd name="T19" fmla="*/ 1 h 158"/>
                <a:gd name="T20" fmla="*/ 56 w 120"/>
                <a:gd name="T21" fmla="*/ 1 h 158"/>
                <a:gd name="T22" fmla="*/ 44 w 120"/>
                <a:gd name="T23" fmla="*/ 6 h 158"/>
                <a:gd name="T24" fmla="*/ 30 w 120"/>
                <a:gd name="T25" fmla="*/ 0 h 158"/>
                <a:gd name="T26" fmla="*/ 22 w 120"/>
                <a:gd name="T27" fmla="*/ 2 h 158"/>
                <a:gd name="T28" fmla="*/ 30 w 120"/>
                <a:gd name="T29" fmla="*/ 14 h 158"/>
                <a:gd name="T30" fmla="*/ 39 w 120"/>
                <a:gd name="T31" fmla="*/ 31 h 158"/>
                <a:gd name="T32" fmla="*/ 39 w 120"/>
                <a:gd name="T33" fmla="*/ 39 h 158"/>
                <a:gd name="T34" fmla="*/ 15 w 120"/>
                <a:gd name="T35" fmla="*/ 61 h 158"/>
                <a:gd name="T36" fmla="*/ 5 w 120"/>
                <a:gd name="T37" fmla="*/ 123 h 158"/>
                <a:gd name="T38" fmla="*/ 57 w 120"/>
                <a:gd name="T39" fmla="*/ 157 h 158"/>
                <a:gd name="T40" fmla="*/ 64 w 120"/>
                <a:gd name="T41" fmla="*/ 158 h 158"/>
                <a:gd name="T42" fmla="*/ 115 w 120"/>
                <a:gd name="T43" fmla="*/ 128 h 158"/>
                <a:gd name="T44" fmla="*/ 6 w 120"/>
                <a:gd name="T45" fmla="*/ 95 h 158"/>
                <a:gd name="T46" fmla="*/ 44 w 120"/>
                <a:gd name="T47" fmla="*/ 40 h 158"/>
                <a:gd name="T48" fmla="*/ 51 w 120"/>
                <a:gd name="T49" fmla="*/ 39 h 158"/>
                <a:gd name="T50" fmla="*/ 63 w 120"/>
                <a:gd name="T51" fmla="*/ 40 h 158"/>
                <a:gd name="T52" fmla="*/ 74 w 120"/>
                <a:gd name="T53" fmla="*/ 41 h 158"/>
                <a:gd name="T54" fmla="*/ 113 w 120"/>
                <a:gd name="T55" fmla="*/ 87 h 158"/>
                <a:gd name="T56" fmla="*/ 96 w 120"/>
                <a:gd name="T57" fmla="*/ 144 h 158"/>
                <a:gd name="T58" fmla="*/ 65 w 120"/>
                <a:gd name="T59" fmla="*/ 154 h 158"/>
                <a:gd name="T60" fmla="*/ 13 w 120"/>
                <a:gd name="T61" fmla="*/ 131 h 158"/>
                <a:gd name="T62" fmla="*/ 39 w 120"/>
                <a:gd name="T63" fmla="*/ 7 h 158"/>
                <a:gd name="T64" fmla="*/ 45 w 120"/>
                <a:gd name="T65" fmla="*/ 10 h 158"/>
                <a:gd name="T66" fmla="*/ 54 w 120"/>
                <a:gd name="T67" fmla="*/ 6 h 158"/>
                <a:gd name="T68" fmla="*/ 62 w 120"/>
                <a:gd name="T69" fmla="*/ 4 h 158"/>
                <a:gd name="T70" fmla="*/ 69 w 120"/>
                <a:gd name="T71" fmla="*/ 8 h 158"/>
                <a:gd name="T72" fmla="*/ 80 w 120"/>
                <a:gd name="T73" fmla="*/ 9 h 158"/>
                <a:gd name="T74" fmla="*/ 87 w 120"/>
                <a:gd name="T75" fmla="*/ 4 h 158"/>
                <a:gd name="T76" fmla="*/ 97 w 120"/>
                <a:gd name="T77" fmla="*/ 4 h 158"/>
                <a:gd name="T78" fmla="*/ 94 w 120"/>
                <a:gd name="T79" fmla="*/ 9 h 158"/>
                <a:gd name="T80" fmla="*/ 81 w 120"/>
                <a:gd name="T81" fmla="*/ 24 h 158"/>
                <a:gd name="T82" fmla="*/ 73 w 120"/>
                <a:gd name="T83" fmla="*/ 29 h 158"/>
                <a:gd name="T84" fmla="*/ 62 w 120"/>
                <a:gd name="T85" fmla="*/ 28 h 158"/>
                <a:gd name="T86" fmla="*/ 51 w 120"/>
                <a:gd name="T87" fmla="*/ 28 h 158"/>
                <a:gd name="T88" fmla="*/ 33 w 120"/>
                <a:gd name="T89" fmla="*/ 12 h 158"/>
                <a:gd name="T90" fmla="*/ 31 w 120"/>
                <a:gd name="T91" fmla="*/ 2 h 158"/>
                <a:gd name="T92" fmla="*/ 37 w 120"/>
                <a:gd name="T93" fmla="*/ 6 h 158"/>
                <a:gd name="T94" fmla="*/ 55 w 120"/>
                <a:gd name="T95" fmla="*/ 31 h 158"/>
                <a:gd name="T96" fmla="*/ 63 w 120"/>
                <a:gd name="T97" fmla="*/ 31 h 158"/>
                <a:gd name="T98" fmla="*/ 74 w 120"/>
                <a:gd name="T99" fmla="*/ 32 h 158"/>
                <a:gd name="T100" fmla="*/ 79 w 120"/>
                <a:gd name="T101" fmla="*/ 34 h 158"/>
                <a:gd name="T102" fmla="*/ 74 w 120"/>
                <a:gd name="T103" fmla="*/ 37 h 158"/>
                <a:gd name="T104" fmla="*/ 67 w 120"/>
                <a:gd name="T105" fmla="*/ 37 h 158"/>
                <a:gd name="T106" fmla="*/ 59 w 120"/>
                <a:gd name="T107" fmla="*/ 37 h 158"/>
                <a:gd name="T108" fmla="*/ 51 w 120"/>
                <a:gd name="T109" fmla="*/ 36 h 158"/>
                <a:gd name="T110" fmla="*/ 44 w 120"/>
                <a:gd name="T111" fmla="*/ 37 h 158"/>
                <a:gd name="T112" fmla="*/ 41 w 120"/>
                <a:gd name="T113" fmla="*/ 33 h 158"/>
                <a:gd name="T114" fmla="*/ 48 w 120"/>
                <a:gd name="T115" fmla="*/ 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" h="158">
                  <a:moveTo>
                    <a:pt x="118" y="96"/>
                  </a:moveTo>
                  <a:cubicBezTo>
                    <a:pt x="117" y="83"/>
                    <a:pt x="113" y="73"/>
                    <a:pt x="107" y="64"/>
                  </a:cubicBezTo>
                  <a:cubicBezTo>
                    <a:pt x="99" y="53"/>
                    <a:pt x="89" y="46"/>
                    <a:pt x="80" y="40"/>
                  </a:cubicBezTo>
                  <a:cubicBezTo>
                    <a:pt x="81" y="39"/>
                    <a:pt x="82" y="38"/>
                    <a:pt x="82" y="37"/>
                  </a:cubicBezTo>
                  <a:cubicBezTo>
                    <a:pt x="83" y="36"/>
                    <a:pt x="83" y="35"/>
                    <a:pt x="82" y="34"/>
                  </a:cubicBezTo>
                  <a:cubicBezTo>
                    <a:pt x="82" y="32"/>
                    <a:pt x="81" y="31"/>
                    <a:pt x="80" y="31"/>
                  </a:cubicBezTo>
                  <a:cubicBezTo>
                    <a:pt x="81" y="29"/>
                    <a:pt x="82" y="28"/>
                    <a:pt x="83" y="26"/>
                  </a:cubicBezTo>
                  <a:cubicBezTo>
                    <a:pt x="85" y="24"/>
                    <a:pt x="87" y="21"/>
                    <a:pt x="90" y="18"/>
                  </a:cubicBezTo>
                  <a:cubicBezTo>
                    <a:pt x="92" y="16"/>
                    <a:pt x="94" y="13"/>
                    <a:pt x="96" y="11"/>
                  </a:cubicBezTo>
                  <a:cubicBezTo>
                    <a:pt x="98" y="9"/>
                    <a:pt x="100" y="6"/>
                    <a:pt x="102" y="4"/>
                  </a:cubicBezTo>
                  <a:cubicBezTo>
                    <a:pt x="103" y="4"/>
                    <a:pt x="103" y="3"/>
                    <a:pt x="103" y="3"/>
                  </a:cubicBezTo>
                  <a:cubicBezTo>
                    <a:pt x="103" y="2"/>
                    <a:pt x="102" y="1"/>
                    <a:pt x="101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4" y="1"/>
                    <a:pt x="92" y="1"/>
                    <a:pt x="91" y="1"/>
                  </a:cubicBezTo>
                  <a:cubicBezTo>
                    <a:pt x="87" y="1"/>
                    <a:pt x="84" y="1"/>
                    <a:pt x="81" y="3"/>
                  </a:cubicBezTo>
                  <a:cubicBezTo>
                    <a:pt x="81" y="4"/>
                    <a:pt x="80" y="4"/>
                    <a:pt x="79" y="5"/>
                  </a:cubicBezTo>
                  <a:cubicBezTo>
                    <a:pt x="77" y="6"/>
                    <a:pt x="76" y="7"/>
                    <a:pt x="74" y="7"/>
                  </a:cubicBezTo>
                  <a:cubicBezTo>
                    <a:pt x="74" y="7"/>
                    <a:pt x="73" y="7"/>
                    <a:pt x="73" y="7"/>
                  </a:cubicBezTo>
                  <a:cubicBezTo>
                    <a:pt x="71" y="6"/>
                    <a:pt x="70" y="5"/>
                    <a:pt x="69" y="4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1"/>
                    <a:pt x="61" y="0"/>
                    <a:pt x="59" y="0"/>
                  </a:cubicBezTo>
                  <a:cubicBezTo>
                    <a:pt x="58" y="0"/>
                    <a:pt x="57" y="0"/>
                    <a:pt x="56" y="1"/>
                  </a:cubicBezTo>
                  <a:cubicBezTo>
                    <a:pt x="54" y="1"/>
                    <a:pt x="52" y="2"/>
                    <a:pt x="51" y="3"/>
                  </a:cubicBezTo>
                  <a:cubicBezTo>
                    <a:pt x="49" y="5"/>
                    <a:pt x="47" y="6"/>
                    <a:pt x="44" y="6"/>
                  </a:cubicBezTo>
                  <a:cubicBezTo>
                    <a:pt x="43" y="6"/>
                    <a:pt x="41" y="5"/>
                    <a:pt x="39" y="4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23" y="1"/>
                    <a:pt x="23" y="1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5" y="7"/>
                    <a:pt x="28" y="10"/>
                    <a:pt x="30" y="14"/>
                  </a:cubicBezTo>
                  <a:cubicBezTo>
                    <a:pt x="34" y="19"/>
                    <a:pt x="39" y="24"/>
                    <a:pt x="41" y="30"/>
                  </a:cubicBezTo>
                  <a:cubicBezTo>
                    <a:pt x="40" y="30"/>
                    <a:pt x="39" y="31"/>
                    <a:pt x="39" y="31"/>
                  </a:cubicBezTo>
                  <a:cubicBezTo>
                    <a:pt x="37" y="33"/>
                    <a:pt x="36" y="34"/>
                    <a:pt x="36" y="35"/>
                  </a:cubicBezTo>
                  <a:cubicBezTo>
                    <a:pt x="37" y="37"/>
                    <a:pt x="38" y="38"/>
                    <a:pt x="39" y="39"/>
                  </a:cubicBezTo>
                  <a:cubicBezTo>
                    <a:pt x="30" y="44"/>
                    <a:pt x="24" y="51"/>
                    <a:pt x="17" y="59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0" y="67"/>
                    <a:pt x="6" y="76"/>
                    <a:pt x="4" y="87"/>
                  </a:cubicBezTo>
                  <a:cubicBezTo>
                    <a:pt x="2" y="95"/>
                    <a:pt x="0" y="110"/>
                    <a:pt x="5" y="123"/>
                  </a:cubicBezTo>
                  <a:cubicBezTo>
                    <a:pt x="8" y="133"/>
                    <a:pt x="17" y="142"/>
                    <a:pt x="28" y="149"/>
                  </a:cubicBezTo>
                  <a:cubicBezTo>
                    <a:pt x="37" y="154"/>
                    <a:pt x="46" y="157"/>
                    <a:pt x="57" y="157"/>
                  </a:cubicBezTo>
                  <a:cubicBezTo>
                    <a:pt x="60" y="157"/>
                    <a:pt x="62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71" y="158"/>
                    <a:pt x="80" y="157"/>
                    <a:pt x="88" y="153"/>
                  </a:cubicBezTo>
                  <a:cubicBezTo>
                    <a:pt x="100" y="148"/>
                    <a:pt x="110" y="138"/>
                    <a:pt x="115" y="128"/>
                  </a:cubicBezTo>
                  <a:cubicBezTo>
                    <a:pt x="119" y="119"/>
                    <a:pt x="120" y="109"/>
                    <a:pt x="118" y="96"/>
                  </a:cubicBezTo>
                  <a:close/>
                  <a:moveTo>
                    <a:pt x="6" y="95"/>
                  </a:moveTo>
                  <a:cubicBezTo>
                    <a:pt x="6" y="88"/>
                    <a:pt x="9" y="75"/>
                    <a:pt x="15" y="66"/>
                  </a:cubicBezTo>
                  <a:cubicBezTo>
                    <a:pt x="25" y="52"/>
                    <a:pt x="35" y="44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7" y="40"/>
                    <a:pt x="48" y="39"/>
                    <a:pt x="51" y="39"/>
                  </a:cubicBezTo>
                  <a:cubicBezTo>
                    <a:pt x="53" y="39"/>
                    <a:pt x="55" y="40"/>
                    <a:pt x="57" y="40"/>
                  </a:cubicBezTo>
                  <a:cubicBezTo>
                    <a:pt x="59" y="40"/>
                    <a:pt x="61" y="40"/>
                    <a:pt x="63" y="40"/>
                  </a:cubicBezTo>
                  <a:cubicBezTo>
                    <a:pt x="64" y="40"/>
                    <a:pt x="66" y="40"/>
                    <a:pt x="67" y="40"/>
                  </a:cubicBezTo>
                  <a:cubicBezTo>
                    <a:pt x="69" y="40"/>
                    <a:pt x="71" y="41"/>
                    <a:pt x="74" y="41"/>
                  </a:cubicBezTo>
                  <a:cubicBezTo>
                    <a:pt x="74" y="41"/>
                    <a:pt x="75" y="41"/>
                    <a:pt x="75" y="40"/>
                  </a:cubicBezTo>
                  <a:cubicBezTo>
                    <a:pt x="91" y="50"/>
                    <a:pt x="107" y="64"/>
                    <a:pt x="113" y="87"/>
                  </a:cubicBezTo>
                  <a:cubicBezTo>
                    <a:pt x="116" y="96"/>
                    <a:pt x="117" y="104"/>
                    <a:pt x="116" y="112"/>
                  </a:cubicBezTo>
                  <a:cubicBezTo>
                    <a:pt x="115" y="124"/>
                    <a:pt x="108" y="136"/>
                    <a:pt x="96" y="144"/>
                  </a:cubicBezTo>
                  <a:cubicBezTo>
                    <a:pt x="88" y="151"/>
                    <a:pt x="78" y="154"/>
                    <a:pt x="67" y="154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55" y="154"/>
                    <a:pt x="45" y="154"/>
                    <a:pt x="36" y="150"/>
                  </a:cubicBezTo>
                  <a:cubicBezTo>
                    <a:pt x="26" y="145"/>
                    <a:pt x="19" y="139"/>
                    <a:pt x="13" y="131"/>
                  </a:cubicBezTo>
                  <a:cubicBezTo>
                    <a:pt x="4" y="120"/>
                    <a:pt x="4" y="106"/>
                    <a:pt x="6" y="95"/>
                  </a:cubicBezTo>
                  <a:close/>
                  <a:moveTo>
                    <a:pt x="39" y="7"/>
                  </a:moveTo>
                  <a:cubicBezTo>
                    <a:pt x="41" y="9"/>
                    <a:pt x="42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9"/>
                    <a:pt x="51" y="8"/>
                  </a:cubicBezTo>
                  <a:cubicBezTo>
                    <a:pt x="52" y="8"/>
                    <a:pt x="53" y="7"/>
                    <a:pt x="54" y="6"/>
                  </a:cubicBezTo>
                  <a:cubicBezTo>
                    <a:pt x="56" y="5"/>
                    <a:pt x="57" y="3"/>
                    <a:pt x="60" y="3"/>
                  </a:cubicBezTo>
                  <a:cubicBezTo>
                    <a:pt x="60" y="3"/>
                    <a:pt x="61" y="4"/>
                    <a:pt x="62" y="4"/>
                  </a:cubicBezTo>
                  <a:cubicBezTo>
                    <a:pt x="64" y="4"/>
                    <a:pt x="66" y="6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10"/>
                    <a:pt x="73" y="11"/>
                    <a:pt x="75" y="11"/>
                  </a:cubicBezTo>
                  <a:cubicBezTo>
                    <a:pt x="76" y="11"/>
                    <a:pt x="78" y="10"/>
                    <a:pt x="80" y="9"/>
                  </a:cubicBezTo>
                  <a:cubicBezTo>
                    <a:pt x="80" y="8"/>
                    <a:pt x="81" y="8"/>
                    <a:pt x="81" y="8"/>
                  </a:cubicBezTo>
                  <a:cubicBezTo>
                    <a:pt x="83" y="6"/>
                    <a:pt x="84" y="5"/>
                    <a:pt x="87" y="4"/>
                  </a:cubicBezTo>
                  <a:cubicBezTo>
                    <a:pt x="88" y="4"/>
                    <a:pt x="89" y="4"/>
                    <a:pt x="90" y="4"/>
                  </a:cubicBezTo>
                  <a:cubicBezTo>
                    <a:pt x="92" y="4"/>
                    <a:pt x="95" y="4"/>
                    <a:pt x="97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6"/>
                    <a:pt x="95" y="7"/>
                    <a:pt x="94" y="9"/>
                  </a:cubicBezTo>
                  <a:cubicBezTo>
                    <a:pt x="92" y="11"/>
                    <a:pt x="90" y="14"/>
                    <a:pt x="87" y="16"/>
                  </a:cubicBezTo>
                  <a:cubicBezTo>
                    <a:pt x="85" y="18"/>
                    <a:pt x="83" y="21"/>
                    <a:pt x="81" y="24"/>
                  </a:cubicBezTo>
                  <a:cubicBezTo>
                    <a:pt x="80" y="26"/>
                    <a:pt x="78" y="28"/>
                    <a:pt x="77" y="30"/>
                  </a:cubicBezTo>
                  <a:cubicBezTo>
                    <a:pt x="76" y="29"/>
                    <a:pt x="74" y="29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9" y="28"/>
                    <a:pt x="66" y="28"/>
                    <a:pt x="62" y="28"/>
                  </a:cubicBezTo>
                  <a:cubicBezTo>
                    <a:pt x="59" y="28"/>
                    <a:pt x="56" y="28"/>
                    <a:pt x="53" y="28"/>
                  </a:cubicBezTo>
                  <a:cubicBezTo>
                    <a:pt x="53" y="28"/>
                    <a:pt x="52" y="28"/>
                    <a:pt x="51" y="28"/>
                  </a:cubicBezTo>
                  <a:cubicBezTo>
                    <a:pt x="48" y="29"/>
                    <a:pt x="46" y="29"/>
                    <a:pt x="44" y="29"/>
                  </a:cubicBezTo>
                  <a:cubicBezTo>
                    <a:pt x="42" y="22"/>
                    <a:pt x="37" y="17"/>
                    <a:pt x="33" y="12"/>
                  </a:cubicBezTo>
                  <a:cubicBezTo>
                    <a:pt x="31" y="9"/>
                    <a:pt x="28" y="6"/>
                    <a:pt x="26" y="3"/>
                  </a:cubicBezTo>
                  <a:cubicBezTo>
                    <a:pt x="28" y="3"/>
                    <a:pt x="29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3" y="3"/>
                    <a:pt x="35" y="4"/>
                    <a:pt x="37" y="6"/>
                  </a:cubicBezTo>
                  <a:cubicBezTo>
                    <a:pt x="37" y="6"/>
                    <a:pt x="38" y="7"/>
                    <a:pt x="39" y="7"/>
                  </a:cubicBezTo>
                  <a:close/>
                  <a:moveTo>
                    <a:pt x="55" y="31"/>
                  </a:moveTo>
                  <a:cubicBezTo>
                    <a:pt x="56" y="31"/>
                    <a:pt x="57" y="31"/>
                    <a:pt x="58" y="31"/>
                  </a:cubicBezTo>
                  <a:cubicBezTo>
                    <a:pt x="60" y="31"/>
                    <a:pt x="61" y="31"/>
                    <a:pt x="63" y="31"/>
                  </a:cubicBezTo>
                  <a:cubicBezTo>
                    <a:pt x="65" y="31"/>
                    <a:pt x="66" y="31"/>
                    <a:pt x="68" y="31"/>
                  </a:cubicBezTo>
                  <a:cubicBezTo>
                    <a:pt x="70" y="32"/>
                    <a:pt x="72" y="32"/>
                    <a:pt x="74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8" y="33"/>
                    <a:pt x="79" y="34"/>
                  </a:cubicBezTo>
                  <a:cubicBezTo>
                    <a:pt x="79" y="35"/>
                    <a:pt x="78" y="36"/>
                    <a:pt x="77" y="37"/>
                  </a:cubicBezTo>
                  <a:cubicBezTo>
                    <a:pt x="76" y="37"/>
                    <a:pt x="76" y="37"/>
                    <a:pt x="74" y="37"/>
                  </a:cubicBezTo>
                  <a:cubicBezTo>
                    <a:pt x="73" y="37"/>
                    <a:pt x="71" y="37"/>
                    <a:pt x="70" y="37"/>
                  </a:cubicBezTo>
                  <a:cubicBezTo>
                    <a:pt x="69" y="37"/>
                    <a:pt x="68" y="37"/>
                    <a:pt x="67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7"/>
                    <a:pt x="61" y="37"/>
                    <a:pt x="59" y="37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6" y="36"/>
                    <a:pt x="53" y="36"/>
                    <a:pt x="51" y="36"/>
                  </a:cubicBezTo>
                  <a:cubicBezTo>
                    <a:pt x="48" y="36"/>
                    <a:pt x="46" y="36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2" y="36"/>
                    <a:pt x="41" y="35"/>
                  </a:cubicBezTo>
                  <a:cubicBezTo>
                    <a:pt x="41" y="35"/>
                    <a:pt x="41" y="34"/>
                    <a:pt x="41" y="33"/>
                  </a:cubicBezTo>
                  <a:cubicBezTo>
                    <a:pt x="41" y="32"/>
                    <a:pt x="45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32"/>
                    <a:pt x="53" y="32"/>
                    <a:pt x="55" y="31"/>
                  </a:cubicBezTo>
                  <a:close/>
                </a:path>
              </a:pathLst>
            </a:custGeom>
            <a:grp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8015288" y="5868988"/>
              <a:ext cx="128588" cy="246062"/>
            </a:xfrm>
            <a:custGeom>
              <a:avLst/>
              <a:gdLst>
                <a:gd name="T0" fmla="*/ 4 w 17"/>
                <a:gd name="T1" fmla="*/ 31 h 32"/>
                <a:gd name="T2" fmla="*/ 16 w 17"/>
                <a:gd name="T3" fmla="*/ 2 h 32"/>
                <a:gd name="T4" fmla="*/ 17 w 17"/>
                <a:gd name="T5" fmla="*/ 1 h 32"/>
                <a:gd name="T6" fmla="*/ 15 w 17"/>
                <a:gd name="T7" fmla="*/ 0 h 32"/>
                <a:gd name="T8" fmla="*/ 14 w 17"/>
                <a:gd name="T9" fmla="*/ 0 h 32"/>
                <a:gd name="T10" fmla="*/ 1 w 17"/>
                <a:gd name="T11" fmla="*/ 30 h 32"/>
                <a:gd name="T12" fmla="*/ 1 w 17"/>
                <a:gd name="T13" fmla="*/ 31 h 32"/>
                <a:gd name="T14" fmla="*/ 2 w 17"/>
                <a:gd name="T15" fmla="*/ 32 h 32"/>
                <a:gd name="T16" fmla="*/ 4 w 17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4" y="31"/>
                  </a:moveTo>
                  <a:cubicBezTo>
                    <a:pt x="6" y="20"/>
                    <a:pt x="10" y="11"/>
                    <a:pt x="16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9"/>
                    <a:pt x="3" y="19"/>
                    <a:pt x="1" y="30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3" y="32"/>
                    <a:pt x="4" y="31"/>
                    <a:pt x="4" y="31"/>
                  </a:cubicBezTo>
                  <a:close/>
                </a:path>
              </a:pathLst>
            </a:custGeom>
            <a:grp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8151813" y="5822950"/>
              <a:ext cx="22225" cy="23812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3 w 3"/>
                <a:gd name="T5" fmla="*/ 0 h 3"/>
                <a:gd name="T6" fmla="*/ 2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65" y="2980507"/>
            <a:ext cx="189540" cy="2274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5293" y="4161873"/>
            <a:ext cx="11025554" cy="240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Рост цен на продукцию и услуги поставщиков по сырью, материалам и запасным частям составил в среднем 58%. По некоторым товарным позициям вырос в 2 раза.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Поставщики сырья, материалов и запасных частей перешли на 100% предоплату без фиксации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цен.</a:t>
            </a:r>
            <a:endParaRPr lang="ru-R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этом Отпускные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цены на хлеб и хлебобулочную продукцию не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изменились.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итоге: рентабельность хлебопекарных предприятий составляет  от 0 до 3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2815614" y="1337177"/>
            <a:ext cx="1804861" cy="1961051"/>
            <a:chOff x="7939088" y="5364163"/>
            <a:chExt cx="906463" cy="1209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8" name="Freeform 13"/>
            <p:cNvSpPr>
              <a:spLocks noEditPoints="1"/>
            </p:cNvSpPr>
            <p:nvPr/>
          </p:nvSpPr>
          <p:spPr bwMode="auto">
            <a:xfrm>
              <a:off x="7939088" y="5364163"/>
              <a:ext cx="906463" cy="1209675"/>
            </a:xfrm>
            <a:custGeom>
              <a:avLst/>
              <a:gdLst>
                <a:gd name="T0" fmla="*/ 107 w 120"/>
                <a:gd name="T1" fmla="*/ 64 h 158"/>
                <a:gd name="T2" fmla="*/ 82 w 120"/>
                <a:gd name="T3" fmla="*/ 37 h 158"/>
                <a:gd name="T4" fmla="*/ 80 w 120"/>
                <a:gd name="T5" fmla="*/ 31 h 158"/>
                <a:gd name="T6" fmla="*/ 90 w 120"/>
                <a:gd name="T7" fmla="*/ 18 h 158"/>
                <a:gd name="T8" fmla="*/ 102 w 120"/>
                <a:gd name="T9" fmla="*/ 4 h 158"/>
                <a:gd name="T10" fmla="*/ 101 w 120"/>
                <a:gd name="T11" fmla="*/ 1 h 158"/>
                <a:gd name="T12" fmla="*/ 91 w 120"/>
                <a:gd name="T13" fmla="*/ 1 h 158"/>
                <a:gd name="T14" fmla="*/ 79 w 120"/>
                <a:gd name="T15" fmla="*/ 5 h 158"/>
                <a:gd name="T16" fmla="*/ 73 w 120"/>
                <a:gd name="T17" fmla="*/ 7 h 158"/>
                <a:gd name="T18" fmla="*/ 65 w 120"/>
                <a:gd name="T19" fmla="*/ 1 h 158"/>
                <a:gd name="T20" fmla="*/ 56 w 120"/>
                <a:gd name="T21" fmla="*/ 1 h 158"/>
                <a:gd name="T22" fmla="*/ 44 w 120"/>
                <a:gd name="T23" fmla="*/ 6 h 158"/>
                <a:gd name="T24" fmla="*/ 30 w 120"/>
                <a:gd name="T25" fmla="*/ 0 h 158"/>
                <a:gd name="T26" fmla="*/ 22 w 120"/>
                <a:gd name="T27" fmla="*/ 2 h 158"/>
                <a:gd name="T28" fmla="*/ 30 w 120"/>
                <a:gd name="T29" fmla="*/ 14 h 158"/>
                <a:gd name="T30" fmla="*/ 39 w 120"/>
                <a:gd name="T31" fmla="*/ 31 h 158"/>
                <a:gd name="T32" fmla="*/ 39 w 120"/>
                <a:gd name="T33" fmla="*/ 39 h 158"/>
                <a:gd name="T34" fmla="*/ 15 w 120"/>
                <a:gd name="T35" fmla="*/ 61 h 158"/>
                <a:gd name="T36" fmla="*/ 5 w 120"/>
                <a:gd name="T37" fmla="*/ 123 h 158"/>
                <a:gd name="T38" fmla="*/ 57 w 120"/>
                <a:gd name="T39" fmla="*/ 157 h 158"/>
                <a:gd name="T40" fmla="*/ 64 w 120"/>
                <a:gd name="T41" fmla="*/ 158 h 158"/>
                <a:gd name="T42" fmla="*/ 115 w 120"/>
                <a:gd name="T43" fmla="*/ 128 h 158"/>
                <a:gd name="T44" fmla="*/ 6 w 120"/>
                <a:gd name="T45" fmla="*/ 95 h 158"/>
                <a:gd name="T46" fmla="*/ 44 w 120"/>
                <a:gd name="T47" fmla="*/ 40 h 158"/>
                <a:gd name="T48" fmla="*/ 51 w 120"/>
                <a:gd name="T49" fmla="*/ 39 h 158"/>
                <a:gd name="T50" fmla="*/ 63 w 120"/>
                <a:gd name="T51" fmla="*/ 40 h 158"/>
                <a:gd name="T52" fmla="*/ 74 w 120"/>
                <a:gd name="T53" fmla="*/ 41 h 158"/>
                <a:gd name="T54" fmla="*/ 113 w 120"/>
                <a:gd name="T55" fmla="*/ 87 h 158"/>
                <a:gd name="T56" fmla="*/ 96 w 120"/>
                <a:gd name="T57" fmla="*/ 144 h 158"/>
                <a:gd name="T58" fmla="*/ 65 w 120"/>
                <a:gd name="T59" fmla="*/ 154 h 158"/>
                <a:gd name="T60" fmla="*/ 13 w 120"/>
                <a:gd name="T61" fmla="*/ 131 h 158"/>
                <a:gd name="T62" fmla="*/ 39 w 120"/>
                <a:gd name="T63" fmla="*/ 7 h 158"/>
                <a:gd name="T64" fmla="*/ 45 w 120"/>
                <a:gd name="T65" fmla="*/ 10 h 158"/>
                <a:gd name="T66" fmla="*/ 54 w 120"/>
                <a:gd name="T67" fmla="*/ 6 h 158"/>
                <a:gd name="T68" fmla="*/ 62 w 120"/>
                <a:gd name="T69" fmla="*/ 4 h 158"/>
                <a:gd name="T70" fmla="*/ 69 w 120"/>
                <a:gd name="T71" fmla="*/ 8 h 158"/>
                <a:gd name="T72" fmla="*/ 80 w 120"/>
                <a:gd name="T73" fmla="*/ 9 h 158"/>
                <a:gd name="T74" fmla="*/ 87 w 120"/>
                <a:gd name="T75" fmla="*/ 4 h 158"/>
                <a:gd name="T76" fmla="*/ 97 w 120"/>
                <a:gd name="T77" fmla="*/ 4 h 158"/>
                <a:gd name="T78" fmla="*/ 94 w 120"/>
                <a:gd name="T79" fmla="*/ 9 h 158"/>
                <a:gd name="T80" fmla="*/ 81 w 120"/>
                <a:gd name="T81" fmla="*/ 24 h 158"/>
                <a:gd name="T82" fmla="*/ 73 w 120"/>
                <a:gd name="T83" fmla="*/ 29 h 158"/>
                <a:gd name="T84" fmla="*/ 62 w 120"/>
                <a:gd name="T85" fmla="*/ 28 h 158"/>
                <a:gd name="T86" fmla="*/ 51 w 120"/>
                <a:gd name="T87" fmla="*/ 28 h 158"/>
                <a:gd name="T88" fmla="*/ 33 w 120"/>
                <a:gd name="T89" fmla="*/ 12 h 158"/>
                <a:gd name="T90" fmla="*/ 31 w 120"/>
                <a:gd name="T91" fmla="*/ 2 h 158"/>
                <a:gd name="T92" fmla="*/ 37 w 120"/>
                <a:gd name="T93" fmla="*/ 6 h 158"/>
                <a:gd name="T94" fmla="*/ 55 w 120"/>
                <a:gd name="T95" fmla="*/ 31 h 158"/>
                <a:gd name="T96" fmla="*/ 63 w 120"/>
                <a:gd name="T97" fmla="*/ 31 h 158"/>
                <a:gd name="T98" fmla="*/ 74 w 120"/>
                <a:gd name="T99" fmla="*/ 32 h 158"/>
                <a:gd name="T100" fmla="*/ 79 w 120"/>
                <a:gd name="T101" fmla="*/ 34 h 158"/>
                <a:gd name="T102" fmla="*/ 74 w 120"/>
                <a:gd name="T103" fmla="*/ 37 h 158"/>
                <a:gd name="T104" fmla="*/ 67 w 120"/>
                <a:gd name="T105" fmla="*/ 37 h 158"/>
                <a:gd name="T106" fmla="*/ 59 w 120"/>
                <a:gd name="T107" fmla="*/ 37 h 158"/>
                <a:gd name="T108" fmla="*/ 51 w 120"/>
                <a:gd name="T109" fmla="*/ 36 h 158"/>
                <a:gd name="T110" fmla="*/ 44 w 120"/>
                <a:gd name="T111" fmla="*/ 37 h 158"/>
                <a:gd name="T112" fmla="*/ 41 w 120"/>
                <a:gd name="T113" fmla="*/ 33 h 158"/>
                <a:gd name="T114" fmla="*/ 48 w 120"/>
                <a:gd name="T115" fmla="*/ 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" h="158">
                  <a:moveTo>
                    <a:pt x="118" y="96"/>
                  </a:moveTo>
                  <a:cubicBezTo>
                    <a:pt x="117" y="83"/>
                    <a:pt x="113" y="73"/>
                    <a:pt x="107" y="64"/>
                  </a:cubicBezTo>
                  <a:cubicBezTo>
                    <a:pt x="99" y="53"/>
                    <a:pt x="89" y="46"/>
                    <a:pt x="80" y="40"/>
                  </a:cubicBezTo>
                  <a:cubicBezTo>
                    <a:pt x="81" y="39"/>
                    <a:pt x="82" y="38"/>
                    <a:pt x="82" y="37"/>
                  </a:cubicBezTo>
                  <a:cubicBezTo>
                    <a:pt x="83" y="36"/>
                    <a:pt x="83" y="35"/>
                    <a:pt x="82" y="34"/>
                  </a:cubicBezTo>
                  <a:cubicBezTo>
                    <a:pt x="82" y="32"/>
                    <a:pt x="81" y="31"/>
                    <a:pt x="80" y="31"/>
                  </a:cubicBezTo>
                  <a:cubicBezTo>
                    <a:pt x="81" y="29"/>
                    <a:pt x="82" y="28"/>
                    <a:pt x="83" y="26"/>
                  </a:cubicBezTo>
                  <a:cubicBezTo>
                    <a:pt x="85" y="24"/>
                    <a:pt x="87" y="21"/>
                    <a:pt x="90" y="18"/>
                  </a:cubicBezTo>
                  <a:cubicBezTo>
                    <a:pt x="92" y="16"/>
                    <a:pt x="94" y="13"/>
                    <a:pt x="96" y="11"/>
                  </a:cubicBezTo>
                  <a:cubicBezTo>
                    <a:pt x="98" y="9"/>
                    <a:pt x="100" y="6"/>
                    <a:pt x="102" y="4"/>
                  </a:cubicBezTo>
                  <a:cubicBezTo>
                    <a:pt x="103" y="4"/>
                    <a:pt x="103" y="3"/>
                    <a:pt x="103" y="3"/>
                  </a:cubicBezTo>
                  <a:cubicBezTo>
                    <a:pt x="103" y="2"/>
                    <a:pt x="102" y="1"/>
                    <a:pt x="101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4" y="1"/>
                    <a:pt x="92" y="1"/>
                    <a:pt x="91" y="1"/>
                  </a:cubicBezTo>
                  <a:cubicBezTo>
                    <a:pt x="87" y="1"/>
                    <a:pt x="84" y="1"/>
                    <a:pt x="81" y="3"/>
                  </a:cubicBezTo>
                  <a:cubicBezTo>
                    <a:pt x="81" y="4"/>
                    <a:pt x="80" y="4"/>
                    <a:pt x="79" y="5"/>
                  </a:cubicBezTo>
                  <a:cubicBezTo>
                    <a:pt x="77" y="6"/>
                    <a:pt x="76" y="7"/>
                    <a:pt x="74" y="7"/>
                  </a:cubicBezTo>
                  <a:cubicBezTo>
                    <a:pt x="74" y="7"/>
                    <a:pt x="73" y="7"/>
                    <a:pt x="73" y="7"/>
                  </a:cubicBezTo>
                  <a:cubicBezTo>
                    <a:pt x="71" y="6"/>
                    <a:pt x="70" y="5"/>
                    <a:pt x="69" y="4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1"/>
                    <a:pt x="61" y="0"/>
                    <a:pt x="59" y="0"/>
                  </a:cubicBezTo>
                  <a:cubicBezTo>
                    <a:pt x="58" y="0"/>
                    <a:pt x="57" y="0"/>
                    <a:pt x="56" y="1"/>
                  </a:cubicBezTo>
                  <a:cubicBezTo>
                    <a:pt x="54" y="1"/>
                    <a:pt x="52" y="2"/>
                    <a:pt x="51" y="3"/>
                  </a:cubicBezTo>
                  <a:cubicBezTo>
                    <a:pt x="49" y="5"/>
                    <a:pt x="47" y="6"/>
                    <a:pt x="44" y="6"/>
                  </a:cubicBezTo>
                  <a:cubicBezTo>
                    <a:pt x="43" y="6"/>
                    <a:pt x="41" y="5"/>
                    <a:pt x="39" y="4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23" y="1"/>
                    <a:pt x="23" y="1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5" y="7"/>
                    <a:pt x="28" y="10"/>
                    <a:pt x="30" y="14"/>
                  </a:cubicBezTo>
                  <a:cubicBezTo>
                    <a:pt x="34" y="19"/>
                    <a:pt x="39" y="24"/>
                    <a:pt x="41" y="30"/>
                  </a:cubicBezTo>
                  <a:cubicBezTo>
                    <a:pt x="40" y="30"/>
                    <a:pt x="39" y="31"/>
                    <a:pt x="39" y="31"/>
                  </a:cubicBezTo>
                  <a:cubicBezTo>
                    <a:pt x="37" y="33"/>
                    <a:pt x="36" y="34"/>
                    <a:pt x="36" y="35"/>
                  </a:cubicBezTo>
                  <a:cubicBezTo>
                    <a:pt x="37" y="37"/>
                    <a:pt x="38" y="38"/>
                    <a:pt x="39" y="39"/>
                  </a:cubicBezTo>
                  <a:cubicBezTo>
                    <a:pt x="30" y="44"/>
                    <a:pt x="24" y="51"/>
                    <a:pt x="17" y="59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0" y="67"/>
                    <a:pt x="6" y="76"/>
                    <a:pt x="4" y="87"/>
                  </a:cubicBezTo>
                  <a:cubicBezTo>
                    <a:pt x="2" y="95"/>
                    <a:pt x="0" y="110"/>
                    <a:pt x="5" y="123"/>
                  </a:cubicBezTo>
                  <a:cubicBezTo>
                    <a:pt x="8" y="133"/>
                    <a:pt x="17" y="142"/>
                    <a:pt x="28" y="149"/>
                  </a:cubicBezTo>
                  <a:cubicBezTo>
                    <a:pt x="37" y="154"/>
                    <a:pt x="46" y="157"/>
                    <a:pt x="57" y="157"/>
                  </a:cubicBezTo>
                  <a:cubicBezTo>
                    <a:pt x="60" y="157"/>
                    <a:pt x="62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71" y="158"/>
                    <a:pt x="80" y="157"/>
                    <a:pt x="88" y="153"/>
                  </a:cubicBezTo>
                  <a:cubicBezTo>
                    <a:pt x="100" y="148"/>
                    <a:pt x="110" y="138"/>
                    <a:pt x="115" y="128"/>
                  </a:cubicBezTo>
                  <a:cubicBezTo>
                    <a:pt x="119" y="119"/>
                    <a:pt x="120" y="109"/>
                    <a:pt x="118" y="96"/>
                  </a:cubicBezTo>
                  <a:close/>
                  <a:moveTo>
                    <a:pt x="6" y="95"/>
                  </a:moveTo>
                  <a:cubicBezTo>
                    <a:pt x="6" y="88"/>
                    <a:pt x="9" y="75"/>
                    <a:pt x="15" y="66"/>
                  </a:cubicBezTo>
                  <a:cubicBezTo>
                    <a:pt x="25" y="52"/>
                    <a:pt x="35" y="44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7" y="40"/>
                    <a:pt x="48" y="39"/>
                    <a:pt x="51" y="39"/>
                  </a:cubicBezTo>
                  <a:cubicBezTo>
                    <a:pt x="53" y="39"/>
                    <a:pt x="55" y="40"/>
                    <a:pt x="57" y="40"/>
                  </a:cubicBezTo>
                  <a:cubicBezTo>
                    <a:pt x="59" y="40"/>
                    <a:pt x="61" y="40"/>
                    <a:pt x="63" y="40"/>
                  </a:cubicBezTo>
                  <a:cubicBezTo>
                    <a:pt x="64" y="40"/>
                    <a:pt x="66" y="40"/>
                    <a:pt x="67" y="40"/>
                  </a:cubicBezTo>
                  <a:cubicBezTo>
                    <a:pt x="69" y="40"/>
                    <a:pt x="71" y="41"/>
                    <a:pt x="74" y="41"/>
                  </a:cubicBezTo>
                  <a:cubicBezTo>
                    <a:pt x="74" y="41"/>
                    <a:pt x="75" y="41"/>
                    <a:pt x="75" y="40"/>
                  </a:cubicBezTo>
                  <a:cubicBezTo>
                    <a:pt x="91" y="50"/>
                    <a:pt x="107" y="64"/>
                    <a:pt x="113" y="87"/>
                  </a:cubicBezTo>
                  <a:cubicBezTo>
                    <a:pt x="116" y="96"/>
                    <a:pt x="117" y="104"/>
                    <a:pt x="116" y="112"/>
                  </a:cubicBezTo>
                  <a:cubicBezTo>
                    <a:pt x="115" y="124"/>
                    <a:pt x="108" y="136"/>
                    <a:pt x="96" y="144"/>
                  </a:cubicBezTo>
                  <a:cubicBezTo>
                    <a:pt x="88" y="151"/>
                    <a:pt x="78" y="154"/>
                    <a:pt x="67" y="154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55" y="154"/>
                    <a:pt x="45" y="154"/>
                    <a:pt x="36" y="150"/>
                  </a:cubicBezTo>
                  <a:cubicBezTo>
                    <a:pt x="26" y="145"/>
                    <a:pt x="19" y="139"/>
                    <a:pt x="13" y="131"/>
                  </a:cubicBezTo>
                  <a:cubicBezTo>
                    <a:pt x="4" y="120"/>
                    <a:pt x="4" y="106"/>
                    <a:pt x="6" y="95"/>
                  </a:cubicBezTo>
                  <a:close/>
                  <a:moveTo>
                    <a:pt x="39" y="7"/>
                  </a:moveTo>
                  <a:cubicBezTo>
                    <a:pt x="41" y="9"/>
                    <a:pt x="42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9"/>
                    <a:pt x="51" y="8"/>
                  </a:cubicBezTo>
                  <a:cubicBezTo>
                    <a:pt x="52" y="8"/>
                    <a:pt x="53" y="7"/>
                    <a:pt x="54" y="6"/>
                  </a:cubicBezTo>
                  <a:cubicBezTo>
                    <a:pt x="56" y="5"/>
                    <a:pt x="57" y="3"/>
                    <a:pt x="60" y="3"/>
                  </a:cubicBezTo>
                  <a:cubicBezTo>
                    <a:pt x="60" y="3"/>
                    <a:pt x="61" y="4"/>
                    <a:pt x="62" y="4"/>
                  </a:cubicBezTo>
                  <a:cubicBezTo>
                    <a:pt x="64" y="4"/>
                    <a:pt x="66" y="6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10"/>
                    <a:pt x="73" y="11"/>
                    <a:pt x="75" y="11"/>
                  </a:cubicBezTo>
                  <a:cubicBezTo>
                    <a:pt x="76" y="11"/>
                    <a:pt x="78" y="10"/>
                    <a:pt x="80" y="9"/>
                  </a:cubicBezTo>
                  <a:cubicBezTo>
                    <a:pt x="80" y="8"/>
                    <a:pt x="81" y="8"/>
                    <a:pt x="81" y="8"/>
                  </a:cubicBezTo>
                  <a:cubicBezTo>
                    <a:pt x="83" y="6"/>
                    <a:pt x="84" y="5"/>
                    <a:pt x="87" y="4"/>
                  </a:cubicBezTo>
                  <a:cubicBezTo>
                    <a:pt x="88" y="4"/>
                    <a:pt x="89" y="4"/>
                    <a:pt x="90" y="4"/>
                  </a:cubicBezTo>
                  <a:cubicBezTo>
                    <a:pt x="92" y="4"/>
                    <a:pt x="95" y="4"/>
                    <a:pt x="97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6"/>
                    <a:pt x="95" y="7"/>
                    <a:pt x="94" y="9"/>
                  </a:cubicBezTo>
                  <a:cubicBezTo>
                    <a:pt x="92" y="11"/>
                    <a:pt x="90" y="14"/>
                    <a:pt x="87" y="16"/>
                  </a:cubicBezTo>
                  <a:cubicBezTo>
                    <a:pt x="85" y="18"/>
                    <a:pt x="83" y="21"/>
                    <a:pt x="81" y="24"/>
                  </a:cubicBezTo>
                  <a:cubicBezTo>
                    <a:pt x="80" y="26"/>
                    <a:pt x="78" y="28"/>
                    <a:pt x="77" y="30"/>
                  </a:cubicBezTo>
                  <a:cubicBezTo>
                    <a:pt x="76" y="29"/>
                    <a:pt x="74" y="29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9" y="28"/>
                    <a:pt x="66" y="28"/>
                    <a:pt x="62" y="28"/>
                  </a:cubicBezTo>
                  <a:cubicBezTo>
                    <a:pt x="59" y="28"/>
                    <a:pt x="56" y="28"/>
                    <a:pt x="53" y="28"/>
                  </a:cubicBezTo>
                  <a:cubicBezTo>
                    <a:pt x="53" y="28"/>
                    <a:pt x="52" y="28"/>
                    <a:pt x="51" y="28"/>
                  </a:cubicBezTo>
                  <a:cubicBezTo>
                    <a:pt x="48" y="29"/>
                    <a:pt x="46" y="29"/>
                    <a:pt x="44" y="29"/>
                  </a:cubicBezTo>
                  <a:cubicBezTo>
                    <a:pt x="42" y="22"/>
                    <a:pt x="37" y="17"/>
                    <a:pt x="33" y="12"/>
                  </a:cubicBezTo>
                  <a:cubicBezTo>
                    <a:pt x="31" y="9"/>
                    <a:pt x="28" y="6"/>
                    <a:pt x="26" y="3"/>
                  </a:cubicBezTo>
                  <a:cubicBezTo>
                    <a:pt x="28" y="3"/>
                    <a:pt x="29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3" y="3"/>
                    <a:pt x="35" y="4"/>
                    <a:pt x="37" y="6"/>
                  </a:cubicBezTo>
                  <a:cubicBezTo>
                    <a:pt x="37" y="6"/>
                    <a:pt x="38" y="7"/>
                    <a:pt x="39" y="7"/>
                  </a:cubicBezTo>
                  <a:close/>
                  <a:moveTo>
                    <a:pt x="55" y="31"/>
                  </a:moveTo>
                  <a:cubicBezTo>
                    <a:pt x="56" y="31"/>
                    <a:pt x="57" y="31"/>
                    <a:pt x="58" y="31"/>
                  </a:cubicBezTo>
                  <a:cubicBezTo>
                    <a:pt x="60" y="31"/>
                    <a:pt x="61" y="31"/>
                    <a:pt x="63" y="31"/>
                  </a:cubicBezTo>
                  <a:cubicBezTo>
                    <a:pt x="65" y="31"/>
                    <a:pt x="66" y="31"/>
                    <a:pt x="68" y="31"/>
                  </a:cubicBezTo>
                  <a:cubicBezTo>
                    <a:pt x="70" y="32"/>
                    <a:pt x="72" y="32"/>
                    <a:pt x="74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8" y="33"/>
                    <a:pt x="79" y="34"/>
                  </a:cubicBezTo>
                  <a:cubicBezTo>
                    <a:pt x="79" y="35"/>
                    <a:pt x="78" y="36"/>
                    <a:pt x="77" y="37"/>
                  </a:cubicBezTo>
                  <a:cubicBezTo>
                    <a:pt x="76" y="37"/>
                    <a:pt x="76" y="37"/>
                    <a:pt x="74" y="37"/>
                  </a:cubicBezTo>
                  <a:cubicBezTo>
                    <a:pt x="73" y="37"/>
                    <a:pt x="71" y="37"/>
                    <a:pt x="70" y="37"/>
                  </a:cubicBezTo>
                  <a:cubicBezTo>
                    <a:pt x="69" y="37"/>
                    <a:pt x="68" y="37"/>
                    <a:pt x="67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7"/>
                    <a:pt x="61" y="37"/>
                    <a:pt x="59" y="37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6" y="36"/>
                    <a:pt x="53" y="36"/>
                    <a:pt x="51" y="36"/>
                  </a:cubicBezTo>
                  <a:cubicBezTo>
                    <a:pt x="48" y="36"/>
                    <a:pt x="46" y="36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2" y="36"/>
                    <a:pt x="41" y="35"/>
                  </a:cubicBezTo>
                  <a:cubicBezTo>
                    <a:pt x="41" y="35"/>
                    <a:pt x="41" y="34"/>
                    <a:pt x="41" y="33"/>
                  </a:cubicBezTo>
                  <a:cubicBezTo>
                    <a:pt x="41" y="32"/>
                    <a:pt x="45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32"/>
                    <a:pt x="53" y="32"/>
                    <a:pt x="55" y="31"/>
                  </a:cubicBezTo>
                  <a:close/>
                </a:path>
              </a:pathLst>
            </a:custGeom>
            <a:grp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8015288" y="5868988"/>
              <a:ext cx="128588" cy="246062"/>
            </a:xfrm>
            <a:custGeom>
              <a:avLst/>
              <a:gdLst>
                <a:gd name="T0" fmla="*/ 4 w 17"/>
                <a:gd name="T1" fmla="*/ 31 h 32"/>
                <a:gd name="T2" fmla="*/ 16 w 17"/>
                <a:gd name="T3" fmla="*/ 2 h 32"/>
                <a:gd name="T4" fmla="*/ 17 w 17"/>
                <a:gd name="T5" fmla="*/ 1 h 32"/>
                <a:gd name="T6" fmla="*/ 15 w 17"/>
                <a:gd name="T7" fmla="*/ 0 h 32"/>
                <a:gd name="T8" fmla="*/ 14 w 17"/>
                <a:gd name="T9" fmla="*/ 0 h 32"/>
                <a:gd name="T10" fmla="*/ 1 w 17"/>
                <a:gd name="T11" fmla="*/ 30 h 32"/>
                <a:gd name="T12" fmla="*/ 1 w 17"/>
                <a:gd name="T13" fmla="*/ 31 h 32"/>
                <a:gd name="T14" fmla="*/ 2 w 17"/>
                <a:gd name="T15" fmla="*/ 32 h 32"/>
                <a:gd name="T16" fmla="*/ 4 w 17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4" y="31"/>
                  </a:moveTo>
                  <a:cubicBezTo>
                    <a:pt x="6" y="20"/>
                    <a:pt x="10" y="11"/>
                    <a:pt x="16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9"/>
                    <a:pt x="3" y="19"/>
                    <a:pt x="1" y="30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3" y="32"/>
                    <a:pt x="4" y="31"/>
                    <a:pt x="4" y="31"/>
                  </a:cubicBezTo>
                  <a:close/>
                </a:path>
              </a:pathLst>
            </a:custGeom>
            <a:grp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8151813" y="5822950"/>
              <a:ext cx="22225" cy="23812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3 w 3"/>
                <a:gd name="T5" fmla="*/ 0 h 3"/>
                <a:gd name="T6" fmla="*/ 2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1" y="2113349"/>
            <a:ext cx="603828" cy="724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1179" y="3368695"/>
            <a:ext cx="368030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Рост цен поставщиков 58%</a:t>
            </a:r>
            <a:endParaRPr lang="ru-RU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1802" y="3368695"/>
            <a:ext cx="237892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Стоимость хлеба</a:t>
            </a:r>
            <a:endParaRPr lang="ru-RU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98748" y="1909763"/>
          <a:ext cx="8128000" cy="474927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378"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1" dirty="0"/>
                        <a:t>Производители </a:t>
                      </a:r>
                      <a:r>
                        <a:rPr lang="ru-RU" sz="1500" b="1" dirty="0" smtClean="0"/>
                        <a:t>хлебобулочных </a:t>
                      </a:r>
                      <a:r>
                        <a:rPr lang="ru-RU" sz="1500" b="1" dirty="0"/>
                        <a:t>изделий </a:t>
                      </a:r>
                      <a:endParaRPr lang="ru-RU" sz="1500" dirty="0"/>
                    </a:p>
                    <a:p>
                      <a:pPr algn="ctr" rtl="0"/>
                      <a:r>
                        <a:rPr lang="ru-RU" sz="1500" b="1" dirty="0"/>
                        <a:t>(хлебозаводы и </a:t>
                      </a:r>
                      <a:r>
                        <a:rPr lang="ru-RU" sz="1500" b="1" dirty="0" err="1"/>
                        <a:t>хлебокомбинаты</a:t>
                      </a:r>
                      <a:r>
                        <a:rPr lang="ru-RU" sz="1500" b="1" dirty="0"/>
                        <a:t>)</a:t>
                      </a:r>
                      <a:endParaRPr lang="ru-RU" sz="1500" dirty="0"/>
                    </a:p>
                    <a:p>
                      <a:pPr algn="ctr" rtl="0"/>
                      <a:r>
                        <a:rPr lang="ru-RU" sz="1500" dirty="0" err="1"/>
                        <a:t>↓</a:t>
                      </a:r>
                      <a:endParaRPr lang="ru-RU" sz="1500" dirty="0"/>
                    </a:p>
                  </a:txBody>
                  <a:tcPr marL="56500" marR="56500" marT="56500" marB="5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500" dirty="0"/>
                        <a:t>Выявление потребности в оборудовании</a:t>
                      </a:r>
                    </a:p>
                    <a:p>
                      <a:pPr algn="ctr" rtl="0"/>
                      <a:r>
                        <a:rPr lang="ru-RU" sz="1500" dirty="0" err="1"/>
                        <a:t>↓</a:t>
                      </a:r>
                      <a:endParaRPr lang="ru-RU" sz="1500" dirty="0"/>
                    </a:p>
                  </a:txBody>
                  <a:tcPr marL="56500" marR="56500" marT="56500" marB="5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838"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1" dirty="0"/>
                        <a:t>Отраслевые союзы (Российский союз </a:t>
                      </a:r>
                      <a:r>
                        <a:rPr lang="ru-RU" sz="1500" b="1" dirty="0" smtClean="0"/>
                        <a:t>пекарей)</a:t>
                      </a:r>
                      <a:endParaRPr lang="ru-RU" sz="1500" dirty="0"/>
                    </a:p>
                    <a:p>
                      <a:pPr algn="ctr" rtl="0"/>
                      <a:r>
                        <a:rPr lang="ru-RU" sz="1500" dirty="0" err="1"/>
                        <a:t>↓</a:t>
                      </a:r>
                      <a:endParaRPr lang="ru-RU" sz="1500" dirty="0"/>
                    </a:p>
                  </a:txBody>
                  <a:tcPr marL="56500" marR="56500" marT="56500" marB="5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500" dirty="0"/>
                        <a:t>Координация взаимодействия производителей хлебобулочных изделий и машиностроительных предприятий</a:t>
                      </a:r>
                    </a:p>
                    <a:p>
                      <a:pPr algn="ctr" rtl="0"/>
                      <a:r>
                        <a:rPr lang="ru-RU" sz="1500" dirty="0" err="1"/>
                        <a:t>↓</a:t>
                      </a:r>
                      <a:endParaRPr lang="ru-RU" sz="1500" dirty="0"/>
                    </a:p>
                  </a:txBody>
                  <a:tcPr marL="56500" marR="56500" marT="56500" marB="5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838"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1" dirty="0"/>
                        <a:t>Научно-исследовательские, проектные организации </a:t>
                      </a:r>
                      <a:endParaRPr lang="ru-RU" sz="1500" dirty="0"/>
                    </a:p>
                    <a:p>
                      <a:pPr algn="ctr" rtl="0"/>
                      <a:r>
                        <a:rPr lang="ru-RU" sz="1500" b="1" dirty="0"/>
                        <a:t>(Институты, университеты)</a:t>
                      </a:r>
                      <a:endParaRPr lang="ru-RU" sz="1500" dirty="0"/>
                    </a:p>
                    <a:p>
                      <a:pPr algn="ctr" rtl="0"/>
                      <a:r>
                        <a:rPr lang="ru-RU" sz="1500" dirty="0" err="1"/>
                        <a:t>↓</a:t>
                      </a:r>
                      <a:endParaRPr lang="ru-RU" sz="1500" dirty="0"/>
                    </a:p>
                  </a:txBody>
                  <a:tcPr marL="56500" marR="56500" marT="56500" marB="5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500" dirty="0"/>
                        <a:t>Разработка и сопровождение технологии хлебопечения для разработки нового оборудования</a:t>
                      </a:r>
                    </a:p>
                    <a:p>
                      <a:pPr algn="ctr" rtl="0"/>
                      <a:r>
                        <a:rPr lang="ru-RU" sz="1500" dirty="0" err="1"/>
                        <a:t>↓</a:t>
                      </a:r>
                      <a:endParaRPr lang="ru-RU" sz="1500" dirty="0"/>
                    </a:p>
                  </a:txBody>
                  <a:tcPr marL="56500" marR="56500" marT="56500" marB="5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838"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1" dirty="0"/>
                        <a:t>ИНП ЦЕНТР</a:t>
                      </a:r>
                      <a:endParaRPr lang="ru-RU" sz="1500" dirty="0"/>
                    </a:p>
                    <a:p>
                      <a:pPr algn="ctr" rtl="0"/>
                      <a:r>
                        <a:rPr lang="ru-RU" sz="1500" dirty="0" err="1"/>
                        <a:t>↓</a:t>
                      </a:r>
                      <a:endParaRPr lang="ru-RU" sz="1500" dirty="0"/>
                    </a:p>
                  </a:txBody>
                  <a:tcPr marL="56500" marR="56500" marT="56500" marB="5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500" dirty="0"/>
                        <a:t>Научно-исследовательские и опытно конструкторские разработки хлебопекарного оборудования</a:t>
                      </a:r>
                    </a:p>
                    <a:p>
                      <a:pPr algn="ctr" rtl="0"/>
                      <a:r>
                        <a:rPr lang="ru-RU" sz="1500" dirty="0" err="1"/>
                        <a:t>↓</a:t>
                      </a:r>
                      <a:endParaRPr lang="ru-RU" sz="1500" dirty="0"/>
                    </a:p>
                  </a:txBody>
                  <a:tcPr marL="56500" marR="56500" marT="56500" marB="5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378">
                <a:tc>
                  <a:txBody>
                    <a:bodyPr/>
                    <a:lstStyle/>
                    <a:p>
                      <a:pPr algn="ctr" rtl="0"/>
                      <a:r>
                        <a:rPr lang="ru-RU" sz="1500" b="1" dirty="0"/>
                        <a:t>Предприятия пищевого машиностроения, </a:t>
                      </a:r>
                      <a:r>
                        <a:rPr lang="ru-RU" sz="1500" b="1" dirty="0" err="1"/>
                        <a:t>РосСпецМаш</a:t>
                      </a:r>
                      <a:endParaRPr lang="ru-RU" sz="1500" dirty="0"/>
                    </a:p>
                  </a:txBody>
                  <a:tcPr marL="56500" marR="56500" marT="56500" marB="5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500" dirty="0"/>
                        <a:t>Производство </a:t>
                      </a:r>
                      <a:r>
                        <a:rPr lang="ru-RU" sz="1500" dirty="0" err="1" smtClean="0"/>
                        <a:t>импортозамещаемого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/>
                        <a:t>хлебопекарного оборудования, содействие в кооперационных связях</a:t>
                      </a:r>
                    </a:p>
                  </a:txBody>
                  <a:tcPr marL="56500" marR="56500" marT="56500" marB="5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684" name="Rectangle 1"/>
          <p:cNvSpPr>
            <a:spLocks noChangeArrowheads="1"/>
          </p:cNvSpPr>
          <p:nvPr/>
        </p:nvSpPr>
        <p:spPr bwMode="auto">
          <a:xfrm>
            <a:off x="0" y="-2014538"/>
            <a:ext cx="186372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  <a:p>
            <a:pPr eaLnBrk="0" hangingPunct="0"/>
            <a:r>
              <a:rPr lang="ru-RU">
                <a:cs typeface="Arial" charset="0"/>
              </a:rPr>
              <a:t/>
            </a:r>
            <a:br>
              <a:rPr lang="ru-RU">
                <a:cs typeface="Arial" charset="0"/>
              </a:rPr>
            </a:br>
            <a:endParaRPr lang="ru-RU">
              <a:cs typeface="Arial" charset="0"/>
            </a:endParaRPr>
          </a:p>
          <a:p>
            <a:endParaRPr lang="ru-RU" sz="800">
              <a:cs typeface="Arial" charset="0"/>
            </a:endParaRPr>
          </a:p>
          <a:p>
            <a:pPr eaLnBrk="0" hangingPunct="0"/>
            <a:r>
              <a:rPr lang="ru-RU">
                <a:cs typeface="Arial" charset="0"/>
              </a:rPr>
              <a:t/>
            </a:r>
            <a:br>
              <a:rPr lang="ru-RU">
                <a:cs typeface="Arial" charset="0"/>
              </a:rPr>
            </a:br>
            <a:endParaRPr lang="ru-RU"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809" y="171980"/>
            <a:ext cx="11399837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Создана рабочая группа при </a:t>
            </a:r>
            <a:r>
              <a:rPr lang="ru-RU" sz="2000" b="1" dirty="0" err="1">
                <a:latin typeface="+mn-lt"/>
              </a:rPr>
              <a:t>Минпромторге</a:t>
            </a:r>
            <a:r>
              <a:rPr lang="ru-RU" sz="2000" b="1" dirty="0">
                <a:latin typeface="+mn-lt"/>
              </a:rPr>
              <a:t> РФ для осуществления </a:t>
            </a:r>
            <a:r>
              <a:rPr lang="ru-RU" sz="2000" b="1" dirty="0" err="1">
                <a:latin typeface="+mn-lt"/>
              </a:rPr>
              <a:t>НИОКРа</a:t>
            </a:r>
            <a:r>
              <a:rPr lang="ru-RU" sz="2000" b="1" dirty="0">
                <a:latin typeface="+mn-lt"/>
              </a:rPr>
              <a:t> 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хлебопекарного оборудования с целью:</a:t>
            </a:r>
          </a:p>
          <a:p>
            <a:pPr eaLnBrk="0" hangingPunct="0">
              <a:buFontTx/>
              <a:buChar char="•"/>
              <a:defRPr/>
            </a:pPr>
            <a:r>
              <a:rPr lang="ru-RU" sz="1400" dirty="0">
                <a:latin typeface="Calibri Light" pitchFamily="34" charset="0"/>
                <a:cs typeface="Arial" pitchFamily="34" charset="0"/>
              </a:rPr>
              <a:t>предотвращения остановки хлебопекарных предприятий использующих импортное оборудование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dirty="0">
                <a:latin typeface="Calibri Light" pitchFamily="34" charset="0"/>
                <a:cs typeface="Arial" pitchFamily="34" charset="0"/>
              </a:rPr>
              <a:t>исключения зависимости от иностранных производителей оборудования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  <a:latin typeface="Calibri Light" pitchFamily="34" charset="0"/>
                <a:cs typeface="Arial" pitchFamily="34" charset="0"/>
              </a:rPr>
              <a:t>Создание консорциума с целью координации деятельностью хлебопеков,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  <a:latin typeface="Calibri Light" pitchFamily="34" charset="0"/>
                <a:cs typeface="Arial" pitchFamily="34" charset="0"/>
              </a:rPr>
              <a:t>науки и машиностроителей для обеспечения продовольственной безопасности России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033588" y="1939925"/>
            <a:ext cx="8075612" cy="1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016125" y="6596063"/>
            <a:ext cx="8075613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024063" y="2690813"/>
            <a:ext cx="8075612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997075" y="3757613"/>
            <a:ext cx="8075613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03425" y="4841875"/>
            <a:ext cx="8075613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019300" y="5873750"/>
            <a:ext cx="8075613" cy="1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1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1065</Words>
  <Application>Microsoft Office PowerPoint</Application>
  <PresentationFormat>Широкоэкранный</PresentationFormat>
  <Paragraphs>129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Запрягаева</dc:creator>
  <cp:lastModifiedBy>User</cp:lastModifiedBy>
  <cp:revision>208</cp:revision>
  <cp:lastPrinted>2021-03-09T10:19:31Z</cp:lastPrinted>
  <dcterms:created xsi:type="dcterms:W3CDTF">2021-03-04T13:52:22Z</dcterms:created>
  <dcterms:modified xsi:type="dcterms:W3CDTF">2022-10-11T04:41:10Z</dcterms:modified>
</cp:coreProperties>
</file>